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276" r:id="rId2"/>
    <p:sldId id="299" r:id="rId3"/>
    <p:sldId id="368" r:id="rId4"/>
    <p:sldId id="263" r:id="rId5"/>
    <p:sldId id="367" r:id="rId6"/>
    <p:sldId id="298" r:id="rId7"/>
    <p:sldId id="300" r:id="rId8"/>
    <p:sldId id="281" r:id="rId9"/>
    <p:sldId id="283" r:id="rId10"/>
    <p:sldId id="303" r:id="rId11"/>
    <p:sldId id="358" r:id="rId12"/>
    <p:sldId id="284" r:id="rId13"/>
    <p:sldId id="317" r:id="rId14"/>
    <p:sldId id="318" r:id="rId15"/>
    <p:sldId id="293" r:id="rId16"/>
    <p:sldId id="319" r:id="rId17"/>
    <p:sldId id="359" r:id="rId18"/>
    <p:sldId id="349" r:id="rId19"/>
    <p:sldId id="302" r:id="rId20"/>
    <p:sldId id="333" r:id="rId21"/>
    <p:sldId id="334" r:id="rId22"/>
    <p:sldId id="335" r:id="rId23"/>
    <p:sldId id="329" r:id="rId24"/>
    <p:sldId id="360" r:id="rId25"/>
    <p:sldId id="341" r:id="rId26"/>
    <p:sldId id="342" r:id="rId27"/>
    <p:sldId id="339" r:id="rId28"/>
    <p:sldId id="362" r:id="rId29"/>
    <p:sldId id="366" r:id="rId30"/>
    <p:sldId id="346" r:id="rId31"/>
    <p:sldId id="343" r:id="rId32"/>
    <p:sldId id="344" r:id="rId33"/>
    <p:sldId id="345" r:id="rId34"/>
    <p:sldId id="354" r:id="rId35"/>
    <p:sldId id="292" r:id="rId36"/>
    <p:sldId id="308" r:id="rId37"/>
    <p:sldId id="309" r:id="rId38"/>
    <p:sldId id="370" r:id="rId39"/>
    <p:sldId id="369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576" autoAdjust="0"/>
  </p:normalViewPr>
  <p:slideViewPr>
    <p:cSldViewPr>
      <p:cViewPr varScale="1">
        <p:scale>
          <a:sx n="62" d="100"/>
          <a:sy n="62" d="100"/>
        </p:scale>
        <p:origin x="1400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CE8F9B-7893-4B7E-A51B-6304E462B0A8}" type="doc">
      <dgm:prSet loTypeId="urn:microsoft.com/office/officeart/2005/8/layout/process2" loCatId="process" qsTypeId="urn:microsoft.com/office/officeart/2005/8/quickstyle/simple1" qsCatId="simple" csTypeId="urn:microsoft.com/office/officeart/2005/8/colors/colorful1#1" csCatId="colorful" phldr="1"/>
      <dgm:spPr/>
    </dgm:pt>
    <dgm:pt modelId="{DCC9B241-EBD7-43DF-A1BE-E6B799162E42}">
      <dgm:prSet phldrT="[Text]" custT="1"/>
      <dgm:spPr/>
      <dgm:t>
        <a:bodyPr/>
        <a:lstStyle/>
        <a:p>
          <a:r>
            <a:rPr lang="en-US" sz="2800" b="1" dirty="0"/>
            <a:t>Phase-I</a:t>
          </a:r>
        </a:p>
      </dgm:t>
    </dgm:pt>
    <dgm:pt modelId="{A559A8F0-923B-4A8E-A6F5-377ADC0B4821}" type="parTrans" cxnId="{8EEC6ABD-FF00-4E7B-A76D-A5B223DBD8A9}">
      <dgm:prSet/>
      <dgm:spPr/>
      <dgm:t>
        <a:bodyPr/>
        <a:lstStyle/>
        <a:p>
          <a:endParaRPr lang="en-US"/>
        </a:p>
      </dgm:t>
    </dgm:pt>
    <dgm:pt modelId="{DBB9C691-C327-4CD6-9991-08781E986600}" type="sibTrans" cxnId="{8EEC6ABD-FF00-4E7B-A76D-A5B223DBD8A9}">
      <dgm:prSet/>
      <dgm:spPr/>
      <dgm:t>
        <a:bodyPr/>
        <a:lstStyle/>
        <a:p>
          <a:endParaRPr lang="en-US"/>
        </a:p>
      </dgm:t>
    </dgm:pt>
    <dgm:pt modelId="{17A20959-EF08-4642-801F-FA17958D6956}">
      <dgm:prSet phldrT="[Text]" custT="1"/>
      <dgm:spPr/>
      <dgm:t>
        <a:bodyPr/>
        <a:lstStyle/>
        <a:p>
          <a:r>
            <a:rPr lang="en-US" sz="2800" b="1" dirty="0"/>
            <a:t>Phase III (Restorative)</a:t>
          </a:r>
        </a:p>
      </dgm:t>
    </dgm:pt>
    <dgm:pt modelId="{AF1C64B8-323A-4947-A94A-7227B9644016}" type="parTrans" cxnId="{285804BF-3730-44D9-8B08-A495E5E6EEE9}">
      <dgm:prSet/>
      <dgm:spPr/>
      <dgm:t>
        <a:bodyPr/>
        <a:lstStyle/>
        <a:p>
          <a:endParaRPr lang="en-US"/>
        </a:p>
      </dgm:t>
    </dgm:pt>
    <dgm:pt modelId="{23BE14B0-7653-448E-BC6B-F2D268DF7580}" type="sibTrans" cxnId="{285804BF-3730-44D9-8B08-A495E5E6EEE9}">
      <dgm:prSet/>
      <dgm:spPr/>
      <dgm:t>
        <a:bodyPr/>
        <a:lstStyle/>
        <a:p>
          <a:endParaRPr lang="en-US"/>
        </a:p>
      </dgm:t>
    </dgm:pt>
    <dgm:pt modelId="{18305FC0-51EC-49B8-8D41-094EC6E021D1}">
      <dgm:prSet phldrT="[Text]" custT="1"/>
      <dgm:spPr/>
      <dgm:t>
        <a:bodyPr/>
        <a:lstStyle/>
        <a:p>
          <a:r>
            <a:rPr lang="en-US" sz="2800" b="1" dirty="0" err="1"/>
            <a:t>PhaseIV</a:t>
          </a:r>
          <a:r>
            <a:rPr lang="en-US" sz="2800" b="1" dirty="0"/>
            <a:t> (Maintenance)</a:t>
          </a:r>
        </a:p>
      </dgm:t>
    </dgm:pt>
    <dgm:pt modelId="{EB259075-F231-44BE-B54E-C2285F294263}" type="parTrans" cxnId="{A92865E1-40E9-4DB3-896C-216D39D701C2}">
      <dgm:prSet/>
      <dgm:spPr/>
      <dgm:t>
        <a:bodyPr/>
        <a:lstStyle/>
        <a:p>
          <a:endParaRPr lang="en-US"/>
        </a:p>
      </dgm:t>
    </dgm:pt>
    <dgm:pt modelId="{07D83C90-7F76-4408-9FE9-DFE699F0DBF0}" type="sibTrans" cxnId="{A92865E1-40E9-4DB3-896C-216D39D701C2}">
      <dgm:prSet/>
      <dgm:spPr/>
      <dgm:t>
        <a:bodyPr/>
        <a:lstStyle/>
        <a:p>
          <a:endParaRPr lang="en-US"/>
        </a:p>
      </dgm:t>
    </dgm:pt>
    <dgm:pt modelId="{DD26B09E-A0CF-4DC4-AFBB-24403CF5B3B5}">
      <dgm:prSet custT="1"/>
      <dgm:spPr/>
      <dgm:t>
        <a:bodyPr/>
        <a:lstStyle/>
        <a:p>
          <a:r>
            <a:rPr lang="en-US" sz="2800" b="1" dirty="0"/>
            <a:t>Revaluation</a:t>
          </a:r>
        </a:p>
      </dgm:t>
    </dgm:pt>
    <dgm:pt modelId="{9AF5B207-B276-4B3E-8573-1AB09EE95BC4}" type="parTrans" cxnId="{74D1FAF1-06F9-4966-8F38-86D58CEACA25}">
      <dgm:prSet/>
      <dgm:spPr/>
      <dgm:t>
        <a:bodyPr/>
        <a:lstStyle/>
        <a:p>
          <a:endParaRPr lang="en-US"/>
        </a:p>
      </dgm:t>
    </dgm:pt>
    <dgm:pt modelId="{C5DC11B2-2659-4B4C-BE08-22FE4C4371DC}" type="sibTrans" cxnId="{74D1FAF1-06F9-4966-8F38-86D58CEACA25}">
      <dgm:prSet/>
      <dgm:spPr/>
      <dgm:t>
        <a:bodyPr/>
        <a:lstStyle/>
        <a:p>
          <a:endParaRPr lang="en-US"/>
        </a:p>
      </dgm:t>
    </dgm:pt>
    <dgm:pt modelId="{0E06F7DC-D8A6-463B-8A15-023B0B7EEBDB}">
      <dgm:prSet custT="1"/>
      <dgm:spPr/>
      <dgm:t>
        <a:bodyPr/>
        <a:lstStyle/>
        <a:p>
          <a:r>
            <a:rPr lang="en-US" sz="2800" b="1" dirty="0"/>
            <a:t>  Phase II -periodontal surgery</a:t>
          </a:r>
          <a:endParaRPr lang="en-US" sz="1800" dirty="0"/>
        </a:p>
      </dgm:t>
    </dgm:pt>
    <dgm:pt modelId="{F3ED992D-37B8-4F48-86B6-2F7A283C5DC3}" type="parTrans" cxnId="{D65BA010-8C33-4A04-BF55-3DBF4E43F6FD}">
      <dgm:prSet/>
      <dgm:spPr/>
      <dgm:t>
        <a:bodyPr/>
        <a:lstStyle/>
        <a:p>
          <a:endParaRPr lang="en-US"/>
        </a:p>
      </dgm:t>
    </dgm:pt>
    <dgm:pt modelId="{211AC265-6C0B-4A57-8D96-652D407D7298}" type="sibTrans" cxnId="{D65BA010-8C33-4A04-BF55-3DBF4E43F6FD}">
      <dgm:prSet/>
      <dgm:spPr/>
      <dgm:t>
        <a:bodyPr/>
        <a:lstStyle/>
        <a:p>
          <a:endParaRPr lang="en-US"/>
        </a:p>
      </dgm:t>
    </dgm:pt>
    <dgm:pt modelId="{D0E1CF25-5C98-4EA0-9550-62165F814761}" type="pres">
      <dgm:prSet presAssocID="{B8CE8F9B-7893-4B7E-A51B-6304E462B0A8}" presName="linearFlow" presStyleCnt="0">
        <dgm:presLayoutVars>
          <dgm:resizeHandles val="exact"/>
        </dgm:presLayoutVars>
      </dgm:prSet>
      <dgm:spPr/>
    </dgm:pt>
    <dgm:pt modelId="{5425AE74-9985-47A6-A86D-D697E02FC694}" type="pres">
      <dgm:prSet presAssocID="{DCC9B241-EBD7-43DF-A1BE-E6B799162E42}" presName="node" presStyleLbl="node1" presStyleIdx="0" presStyleCnt="5" custScaleX="238739">
        <dgm:presLayoutVars>
          <dgm:bulletEnabled val="1"/>
        </dgm:presLayoutVars>
      </dgm:prSet>
      <dgm:spPr/>
    </dgm:pt>
    <dgm:pt modelId="{82B8A40E-5101-4C12-AED9-403348A10E12}" type="pres">
      <dgm:prSet presAssocID="{DBB9C691-C327-4CD6-9991-08781E986600}" presName="sibTrans" presStyleLbl="sibTrans2D1" presStyleIdx="0" presStyleCnt="4"/>
      <dgm:spPr/>
    </dgm:pt>
    <dgm:pt modelId="{ED431F22-4177-4893-BB0D-967BB416ED1C}" type="pres">
      <dgm:prSet presAssocID="{DBB9C691-C327-4CD6-9991-08781E986600}" presName="connectorText" presStyleLbl="sibTrans2D1" presStyleIdx="0" presStyleCnt="4"/>
      <dgm:spPr/>
    </dgm:pt>
    <dgm:pt modelId="{2EF425BD-DAFF-4BAE-9971-BF9D54F737BF}" type="pres">
      <dgm:prSet presAssocID="{DD26B09E-A0CF-4DC4-AFBB-24403CF5B3B5}" presName="node" presStyleLbl="node1" presStyleIdx="1" presStyleCnt="5" custScaleX="245191">
        <dgm:presLayoutVars>
          <dgm:bulletEnabled val="1"/>
        </dgm:presLayoutVars>
      </dgm:prSet>
      <dgm:spPr/>
    </dgm:pt>
    <dgm:pt modelId="{4A88B5FA-C654-40EC-B207-FF3FC7BC8F3C}" type="pres">
      <dgm:prSet presAssocID="{C5DC11B2-2659-4B4C-BE08-22FE4C4371DC}" presName="sibTrans" presStyleLbl="sibTrans2D1" presStyleIdx="1" presStyleCnt="4"/>
      <dgm:spPr/>
    </dgm:pt>
    <dgm:pt modelId="{7B8B9268-3D41-4CCB-BE6F-8C06BF46F4DC}" type="pres">
      <dgm:prSet presAssocID="{C5DC11B2-2659-4B4C-BE08-22FE4C4371DC}" presName="connectorText" presStyleLbl="sibTrans2D1" presStyleIdx="1" presStyleCnt="4"/>
      <dgm:spPr/>
    </dgm:pt>
    <dgm:pt modelId="{E558DE86-760B-4594-9762-5E2F969A700C}" type="pres">
      <dgm:prSet presAssocID="{0E06F7DC-D8A6-463B-8A15-023B0B7EEBDB}" presName="node" presStyleLbl="node1" presStyleIdx="2" presStyleCnt="5" custScaleX="251644">
        <dgm:presLayoutVars>
          <dgm:bulletEnabled val="1"/>
        </dgm:presLayoutVars>
      </dgm:prSet>
      <dgm:spPr/>
    </dgm:pt>
    <dgm:pt modelId="{BE8E29D1-B0C2-4D9A-A467-B7AB29053FD0}" type="pres">
      <dgm:prSet presAssocID="{211AC265-6C0B-4A57-8D96-652D407D7298}" presName="sibTrans" presStyleLbl="sibTrans2D1" presStyleIdx="2" presStyleCnt="4"/>
      <dgm:spPr/>
    </dgm:pt>
    <dgm:pt modelId="{AFF81172-8718-4CFB-8D8E-DCC0DDA0531D}" type="pres">
      <dgm:prSet presAssocID="{211AC265-6C0B-4A57-8D96-652D407D7298}" presName="connectorText" presStyleLbl="sibTrans2D1" presStyleIdx="2" presStyleCnt="4"/>
      <dgm:spPr/>
    </dgm:pt>
    <dgm:pt modelId="{BA2D3E2F-F3F4-4261-B717-9D92B582B744}" type="pres">
      <dgm:prSet presAssocID="{17A20959-EF08-4642-801F-FA17958D6956}" presName="node" presStyleLbl="node1" presStyleIdx="3" presStyleCnt="5" custScaleX="249647">
        <dgm:presLayoutVars>
          <dgm:bulletEnabled val="1"/>
        </dgm:presLayoutVars>
      </dgm:prSet>
      <dgm:spPr/>
    </dgm:pt>
    <dgm:pt modelId="{E47D7F6A-9B7E-4E77-A8A9-2F18DAD00F43}" type="pres">
      <dgm:prSet presAssocID="{23BE14B0-7653-448E-BC6B-F2D268DF7580}" presName="sibTrans" presStyleLbl="sibTrans2D1" presStyleIdx="3" presStyleCnt="4"/>
      <dgm:spPr/>
    </dgm:pt>
    <dgm:pt modelId="{F32AD5A4-E55B-4680-9108-A966CE08C908}" type="pres">
      <dgm:prSet presAssocID="{23BE14B0-7653-448E-BC6B-F2D268DF7580}" presName="connectorText" presStyleLbl="sibTrans2D1" presStyleIdx="3" presStyleCnt="4"/>
      <dgm:spPr/>
    </dgm:pt>
    <dgm:pt modelId="{F6D89D74-6E37-44A7-82DD-435104864D03}" type="pres">
      <dgm:prSet presAssocID="{18305FC0-51EC-49B8-8D41-094EC6E021D1}" presName="node" presStyleLbl="node1" presStyleIdx="4" presStyleCnt="5" custScaleX="249647">
        <dgm:presLayoutVars>
          <dgm:bulletEnabled val="1"/>
        </dgm:presLayoutVars>
      </dgm:prSet>
      <dgm:spPr/>
    </dgm:pt>
  </dgm:ptLst>
  <dgm:cxnLst>
    <dgm:cxn modelId="{D5B4EC03-7B2F-4376-B9EF-93FA87949A23}" type="presOf" srcId="{DBB9C691-C327-4CD6-9991-08781E986600}" destId="{ED431F22-4177-4893-BB0D-967BB416ED1C}" srcOrd="1" destOrd="0" presId="urn:microsoft.com/office/officeart/2005/8/layout/process2"/>
    <dgm:cxn modelId="{D65BA010-8C33-4A04-BF55-3DBF4E43F6FD}" srcId="{B8CE8F9B-7893-4B7E-A51B-6304E462B0A8}" destId="{0E06F7DC-D8A6-463B-8A15-023B0B7EEBDB}" srcOrd="2" destOrd="0" parTransId="{F3ED992D-37B8-4F48-86B6-2F7A283C5DC3}" sibTransId="{211AC265-6C0B-4A57-8D96-652D407D7298}"/>
    <dgm:cxn modelId="{C3D5B523-1E80-46CA-8206-F78739F46B25}" type="presOf" srcId="{17A20959-EF08-4642-801F-FA17958D6956}" destId="{BA2D3E2F-F3F4-4261-B717-9D92B582B744}" srcOrd="0" destOrd="0" presId="urn:microsoft.com/office/officeart/2005/8/layout/process2"/>
    <dgm:cxn modelId="{C081CB26-58BB-4251-A0C2-5025C0472D3F}" type="presOf" srcId="{0E06F7DC-D8A6-463B-8A15-023B0B7EEBDB}" destId="{E558DE86-760B-4594-9762-5E2F969A700C}" srcOrd="0" destOrd="0" presId="urn:microsoft.com/office/officeart/2005/8/layout/process2"/>
    <dgm:cxn modelId="{699B3078-EC71-4E22-A0CC-F74929D256E5}" type="presOf" srcId="{23BE14B0-7653-448E-BC6B-F2D268DF7580}" destId="{F32AD5A4-E55B-4680-9108-A966CE08C908}" srcOrd="1" destOrd="0" presId="urn:microsoft.com/office/officeart/2005/8/layout/process2"/>
    <dgm:cxn modelId="{C76A127C-69B1-4580-A189-68299E198E95}" type="presOf" srcId="{B8CE8F9B-7893-4B7E-A51B-6304E462B0A8}" destId="{D0E1CF25-5C98-4EA0-9550-62165F814761}" srcOrd="0" destOrd="0" presId="urn:microsoft.com/office/officeart/2005/8/layout/process2"/>
    <dgm:cxn modelId="{5EEBB48D-17E0-4B3C-B289-B76322C94563}" type="presOf" srcId="{C5DC11B2-2659-4B4C-BE08-22FE4C4371DC}" destId="{4A88B5FA-C654-40EC-B207-FF3FC7BC8F3C}" srcOrd="0" destOrd="0" presId="urn:microsoft.com/office/officeart/2005/8/layout/process2"/>
    <dgm:cxn modelId="{721DBFA0-4EFE-4998-92B0-6B4EA73FFCCB}" type="presOf" srcId="{211AC265-6C0B-4A57-8D96-652D407D7298}" destId="{AFF81172-8718-4CFB-8D8E-DCC0DDA0531D}" srcOrd="1" destOrd="0" presId="urn:microsoft.com/office/officeart/2005/8/layout/process2"/>
    <dgm:cxn modelId="{8EEC6ABD-FF00-4E7B-A76D-A5B223DBD8A9}" srcId="{B8CE8F9B-7893-4B7E-A51B-6304E462B0A8}" destId="{DCC9B241-EBD7-43DF-A1BE-E6B799162E42}" srcOrd="0" destOrd="0" parTransId="{A559A8F0-923B-4A8E-A6F5-377ADC0B4821}" sibTransId="{DBB9C691-C327-4CD6-9991-08781E986600}"/>
    <dgm:cxn modelId="{285804BF-3730-44D9-8B08-A495E5E6EEE9}" srcId="{B8CE8F9B-7893-4B7E-A51B-6304E462B0A8}" destId="{17A20959-EF08-4642-801F-FA17958D6956}" srcOrd="3" destOrd="0" parTransId="{AF1C64B8-323A-4947-A94A-7227B9644016}" sibTransId="{23BE14B0-7653-448E-BC6B-F2D268DF7580}"/>
    <dgm:cxn modelId="{B868D9D3-3AB8-4C4E-B826-DBD5966E7984}" type="presOf" srcId="{18305FC0-51EC-49B8-8D41-094EC6E021D1}" destId="{F6D89D74-6E37-44A7-82DD-435104864D03}" srcOrd="0" destOrd="0" presId="urn:microsoft.com/office/officeart/2005/8/layout/process2"/>
    <dgm:cxn modelId="{E7E00AD5-BB1E-4347-94E7-444DCADE02F2}" type="presOf" srcId="{23BE14B0-7653-448E-BC6B-F2D268DF7580}" destId="{E47D7F6A-9B7E-4E77-A8A9-2F18DAD00F43}" srcOrd="0" destOrd="0" presId="urn:microsoft.com/office/officeart/2005/8/layout/process2"/>
    <dgm:cxn modelId="{A92865E1-40E9-4DB3-896C-216D39D701C2}" srcId="{B8CE8F9B-7893-4B7E-A51B-6304E462B0A8}" destId="{18305FC0-51EC-49B8-8D41-094EC6E021D1}" srcOrd="4" destOrd="0" parTransId="{EB259075-F231-44BE-B54E-C2285F294263}" sibTransId="{07D83C90-7F76-4408-9FE9-DFE699F0DBF0}"/>
    <dgm:cxn modelId="{7210C1E9-7F11-4A55-85CE-FE25F0A1186A}" type="presOf" srcId="{DCC9B241-EBD7-43DF-A1BE-E6B799162E42}" destId="{5425AE74-9985-47A6-A86D-D697E02FC694}" srcOrd="0" destOrd="0" presId="urn:microsoft.com/office/officeart/2005/8/layout/process2"/>
    <dgm:cxn modelId="{B8EA9BEB-9E80-42AD-8916-F36DBDFBE03D}" type="presOf" srcId="{DD26B09E-A0CF-4DC4-AFBB-24403CF5B3B5}" destId="{2EF425BD-DAFF-4BAE-9971-BF9D54F737BF}" srcOrd="0" destOrd="0" presId="urn:microsoft.com/office/officeart/2005/8/layout/process2"/>
    <dgm:cxn modelId="{74D1FAF1-06F9-4966-8F38-86D58CEACA25}" srcId="{B8CE8F9B-7893-4B7E-A51B-6304E462B0A8}" destId="{DD26B09E-A0CF-4DC4-AFBB-24403CF5B3B5}" srcOrd="1" destOrd="0" parTransId="{9AF5B207-B276-4B3E-8573-1AB09EE95BC4}" sibTransId="{C5DC11B2-2659-4B4C-BE08-22FE4C4371DC}"/>
    <dgm:cxn modelId="{8E94C2F5-9B3B-4F9E-BC9F-C8073EA4236B}" type="presOf" srcId="{211AC265-6C0B-4A57-8D96-652D407D7298}" destId="{BE8E29D1-B0C2-4D9A-A467-B7AB29053FD0}" srcOrd="0" destOrd="0" presId="urn:microsoft.com/office/officeart/2005/8/layout/process2"/>
    <dgm:cxn modelId="{755F2EFB-39BB-4987-A164-7734B87AA1BF}" type="presOf" srcId="{DBB9C691-C327-4CD6-9991-08781E986600}" destId="{82B8A40E-5101-4C12-AED9-403348A10E12}" srcOrd="0" destOrd="0" presId="urn:microsoft.com/office/officeart/2005/8/layout/process2"/>
    <dgm:cxn modelId="{EABB76FF-96A1-441D-A43A-7048BDC4F611}" type="presOf" srcId="{C5DC11B2-2659-4B4C-BE08-22FE4C4371DC}" destId="{7B8B9268-3D41-4CCB-BE6F-8C06BF46F4DC}" srcOrd="1" destOrd="0" presId="urn:microsoft.com/office/officeart/2005/8/layout/process2"/>
    <dgm:cxn modelId="{77076483-28D6-4F33-B97D-289F350B5C8E}" type="presParOf" srcId="{D0E1CF25-5C98-4EA0-9550-62165F814761}" destId="{5425AE74-9985-47A6-A86D-D697E02FC694}" srcOrd="0" destOrd="0" presId="urn:microsoft.com/office/officeart/2005/8/layout/process2"/>
    <dgm:cxn modelId="{DD24B171-A721-4EE6-AF22-5D1172415CF4}" type="presParOf" srcId="{D0E1CF25-5C98-4EA0-9550-62165F814761}" destId="{82B8A40E-5101-4C12-AED9-403348A10E12}" srcOrd="1" destOrd="0" presId="urn:microsoft.com/office/officeart/2005/8/layout/process2"/>
    <dgm:cxn modelId="{AB677F21-76FD-4C51-92CD-4D7ABFB2D501}" type="presParOf" srcId="{82B8A40E-5101-4C12-AED9-403348A10E12}" destId="{ED431F22-4177-4893-BB0D-967BB416ED1C}" srcOrd="0" destOrd="0" presId="urn:microsoft.com/office/officeart/2005/8/layout/process2"/>
    <dgm:cxn modelId="{CC0117E1-A095-4245-AAC7-45F055226344}" type="presParOf" srcId="{D0E1CF25-5C98-4EA0-9550-62165F814761}" destId="{2EF425BD-DAFF-4BAE-9971-BF9D54F737BF}" srcOrd="2" destOrd="0" presId="urn:microsoft.com/office/officeart/2005/8/layout/process2"/>
    <dgm:cxn modelId="{454D0DD5-0306-41D7-9180-C7ED946A2250}" type="presParOf" srcId="{D0E1CF25-5C98-4EA0-9550-62165F814761}" destId="{4A88B5FA-C654-40EC-B207-FF3FC7BC8F3C}" srcOrd="3" destOrd="0" presId="urn:microsoft.com/office/officeart/2005/8/layout/process2"/>
    <dgm:cxn modelId="{7B363068-02CD-4D9F-8413-0408369FE0DF}" type="presParOf" srcId="{4A88B5FA-C654-40EC-B207-FF3FC7BC8F3C}" destId="{7B8B9268-3D41-4CCB-BE6F-8C06BF46F4DC}" srcOrd="0" destOrd="0" presId="urn:microsoft.com/office/officeart/2005/8/layout/process2"/>
    <dgm:cxn modelId="{1ABBA4A7-64D7-4155-9375-FFEF811FDD62}" type="presParOf" srcId="{D0E1CF25-5C98-4EA0-9550-62165F814761}" destId="{E558DE86-760B-4594-9762-5E2F969A700C}" srcOrd="4" destOrd="0" presId="urn:microsoft.com/office/officeart/2005/8/layout/process2"/>
    <dgm:cxn modelId="{8D234CE3-87AC-436D-8572-92BBDD30666B}" type="presParOf" srcId="{D0E1CF25-5C98-4EA0-9550-62165F814761}" destId="{BE8E29D1-B0C2-4D9A-A467-B7AB29053FD0}" srcOrd="5" destOrd="0" presId="urn:microsoft.com/office/officeart/2005/8/layout/process2"/>
    <dgm:cxn modelId="{D263E3A1-C8AE-46CC-9D06-C9605323284A}" type="presParOf" srcId="{BE8E29D1-B0C2-4D9A-A467-B7AB29053FD0}" destId="{AFF81172-8718-4CFB-8D8E-DCC0DDA0531D}" srcOrd="0" destOrd="0" presId="urn:microsoft.com/office/officeart/2005/8/layout/process2"/>
    <dgm:cxn modelId="{BBDD25E9-1F5C-4BF7-9457-6D3E5F4312B4}" type="presParOf" srcId="{D0E1CF25-5C98-4EA0-9550-62165F814761}" destId="{BA2D3E2F-F3F4-4261-B717-9D92B582B744}" srcOrd="6" destOrd="0" presId="urn:microsoft.com/office/officeart/2005/8/layout/process2"/>
    <dgm:cxn modelId="{6A3D0640-C1A4-46F5-8ACE-F86F43B725B1}" type="presParOf" srcId="{D0E1CF25-5C98-4EA0-9550-62165F814761}" destId="{E47D7F6A-9B7E-4E77-A8A9-2F18DAD00F43}" srcOrd="7" destOrd="0" presId="urn:microsoft.com/office/officeart/2005/8/layout/process2"/>
    <dgm:cxn modelId="{90FB884B-4D32-4B68-BE75-B4A107A6C9AB}" type="presParOf" srcId="{E47D7F6A-9B7E-4E77-A8A9-2F18DAD00F43}" destId="{F32AD5A4-E55B-4680-9108-A966CE08C908}" srcOrd="0" destOrd="0" presId="urn:microsoft.com/office/officeart/2005/8/layout/process2"/>
    <dgm:cxn modelId="{CF7DD902-F7E9-450B-B878-C817B227F0F6}" type="presParOf" srcId="{D0E1CF25-5C98-4EA0-9550-62165F814761}" destId="{F6D89D74-6E37-44A7-82DD-435104864D03}" srcOrd="8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2890CE1-93CA-4F6C-967C-D5EDC14F9728}" type="doc">
      <dgm:prSet loTypeId="urn:microsoft.com/office/officeart/2005/8/layout/cycle7" loCatId="cycle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66F66E02-0E30-439B-8E42-A1915197C9D5}">
      <dgm:prSet phldrT="[Text]" custT="1"/>
      <dgm:spPr/>
      <dgm:t>
        <a:bodyPr/>
        <a:lstStyle/>
        <a:p>
          <a:r>
            <a:rPr lang="en-US" sz="3200" b="1" dirty="0">
              <a:solidFill>
                <a:schemeClr val="tx1"/>
              </a:solidFill>
            </a:rPr>
            <a:t>PHASE IV (Maintenance)</a:t>
          </a:r>
        </a:p>
      </dgm:t>
    </dgm:pt>
    <dgm:pt modelId="{783B87FD-EF88-4A47-8C99-A1E1AE2D614D}" type="parTrans" cxnId="{5638EF7D-0ADD-42D5-B3F6-B77E9F78594F}">
      <dgm:prSet/>
      <dgm:spPr/>
      <dgm:t>
        <a:bodyPr/>
        <a:lstStyle/>
        <a:p>
          <a:endParaRPr lang="en-US"/>
        </a:p>
      </dgm:t>
    </dgm:pt>
    <dgm:pt modelId="{F57D7B8E-E982-4B29-9266-F19018D06039}" type="sibTrans" cxnId="{5638EF7D-0ADD-42D5-B3F6-B77E9F78594F}">
      <dgm:prSet/>
      <dgm:spPr/>
      <dgm:t>
        <a:bodyPr/>
        <a:lstStyle/>
        <a:p>
          <a:endParaRPr lang="en-US"/>
        </a:p>
      </dgm:t>
    </dgm:pt>
    <dgm:pt modelId="{2BEFAE6A-DE98-4F8C-9CC1-09F5A05C0BD3}">
      <dgm:prSet phldrT="[Text]" custT="1"/>
      <dgm:spPr/>
      <dgm:t>
        <a:bodyPr/>
        <a:lstStyle/>
        <a:p>
          <a:r>
            <a:rPr lang="en-US" sz="2800" b="1" dirty="0">
              <a:solidFill>
                <a:schemeClr val="tx1"/>
              </a:solidFill>
            </a:rPr>
            <a:t>Phase III (Restorative)</a:t>
          </a:r>
        </a:p>
      </dgm:t>
    </dgm:pt>
    <dgm:pt modelId="{9403D560-3FC7-4784-9130-E07731F4162A}" type="parTrans" cxnId="{DBA18D89-A322-4486-8E14-A92A3D202F3B}">
      <dgm:prSet/>
      <dgm:spPr/>
      <dgm:t>
        <a:bodyPr/>
        <a:lstStyle/>
        <a:p>
          <a:endParaRPr lang="en-US"/>
        </a:p>
      </dgm:t>
    </dgm:pt>
    <dgm:pt modelId="{38682B35-4F9B-4870-BCAE-E87727489998}" type="sibTrans" cxnId="{DBA18D89-A322-4486-8E14-A92A3D202F3B}">
      <dgm:prSet/>
      <dgm:spPr/>
      <dgm:t>
        <a:bodyPr/>
        <a:lstStyle/>
        <a:p>
          <a:endParaRPr lang="en-US"/>
        </a:p>
      </dgm:t>
    </dgm:pt>
    <dgm:pt modelId="{E7A72035-40C8-49B7-B9D9-B29837A89C85}">
      <dgm:prSet phldrT="[Text]" custT="1"/>
      <dgm:spPr/>
      <dgm:t>
        <a:bodyPr/>
        <a:lstStyle/>
        <a:p>
          <a:r>
            <a:rPr lang="en-US" sz="2400" b="1" dirty="0">
              <a:solidFill>
                <a:schemeClr val="tx1"/>
              </a:solidFill>
            </a:rPr>
            <a:t>Phase II(periodontal surgery)</a:t>
          </a:r>
        </a:p>
      </dgm:t>
    </dgm:pt>
    <dgm:pt modelId="{FA0B93AC-F3F1-42A1-AED9-D630561F1662}" type="parTrans" cxnId="{2B4E2393-1B1C-4784-95B4-1172FCECB240}">
      <dgm:prSet/>
      <dgm:spPr/>
      <dgm:t>
        <a:bodyPr/>
        <a:lstStyle/>
        <a:p>
          <a:endParaRPr lang="en-US"/>
        </a:p>
      </dgm:t>
    </dgm:pt>
    <dgm:pt modelId="{6C98CEEC-275B-4FA2-B6FB-B89B9066BBDE}" type="sibTrans" cxnId="{2B4E2393-1B1C-4784-95B4-1172FCECB240}">
      <dgm:prSet/>
      <dgm:spPr/>
      <dgm:t>
        <a:bodyPr/>
        <a:lstStyle/>
        <a:p>
          <a:endParaRPr lang="en-US"/>
        </a:p>
      </dgm:t>
    </dgm:pt>
    <dgm:pt modelId="{394A5823-FA16-468A-A8FF-EC0979C0DFB2}" type="pres">
      <dgm:prSet presAssocID="{82890CE1-93CA-4F6C-967C-D5EDC14F9728}" presName="Name0" presStyleCnt="0">
        <dgm:presLayoutVars>
          <dgm:dir/>
          <dgm:resizeHandles val="exact"/>
        </dgm:presLayoutVars>
      </dgm:prSet>
      <dgm:spPr/>
    </dgm:pt>
    <dgm:pt modelId="{E477B9D4-1C67-405B-9AF3-F3081BDB816C}" type="pres">
      <dgm:prSet presAssocID="{66F66E02-0E30-439B-8E42-A1915197C9D5}" presName="node" presStyleLbl="node1" presStyleIdx="0" presStyleCnt="3" custScaleX="407177" custRadScaleRad="106038" custRadScaleInc="-32384">
        <dgm:presLayoutVars>
          <dgm:bulletEnabled val="1"/>
        </dgm:presLayoutVars>
      </dgm:prSet>
      <dgm:spPr/>
    </dgm:pt>
    <dgm:pt modelId="{575C69D1-E02E-41F2-9E5B-356F4CCDB333}" type="pres">
      <dgm:prSet presAssocID="{F57D7B8E-E982-4B29-9266-F19018D06039}" presName="sibTrans" presStyleLbl="sibTrans2D1" presStyleIdx="0" presStyleCnt="3" custAng="715772"/>
      <dgm:spPr/>
    </dgm:pt>
    <dgm:pt modelId="{11509D20-D29A-4929-BB27-9B4F1C16DE77}" type="pres">
      <dgm:prSet presAssocID="{F57D7B8E-E982-4B29-9266-F19018D06039}" presName="connectorText" presStyleLbl="sibTrans2D1" presStyleIdx="0" presStyleCnt="3"/>
      <dgm:spPr/>
    </dgm:pt>
    <dgm:pt modelId="{CBA65095-491E-489A-9EC3-57CBF0A401B9}" type="pres">
      <dgm:prSet presAssocID="{2BEFAE6A-DE98-4F8C-9CC1-09F5A05C0BD3}" presName="node" presStyleLbl="node1" presStyleIdx="1" presStyleCnt="3" custScaleX="241563" custScaleY="200480" custRadScaleRad="186969" custRadScaleInc="-24147">
        <dgm:presLayoutVars>
          <dgm:bulletEnabled val="1"/>
        </dgm:presLayoutVars>
      </dgm:prSet>
      <dgm:spPr/>
    </dgm:pt>
    <dgm:pt modelId="{3EA5C261-302F-4328-8575-BDDD1BFF4D91}" type="pres">
      <dgm:prSet presAssocID="{38682B35-4F9B-4870-BCAE-E87727489998}" presName="sibTrans" presStyleLbl="sibTrans2D1" presStyleIdx="1" presStyleCnt="3"/>
      <dgm:spPr/>
    </dgm:pt>
    <dgm:pt modelId="{827D31A6-8AA7-45FD-A738-30DDF2134C00}" type="pres">
      <dgm:prSet presAssocID="{38682B35-4F9B-4870-BCAE-E87727489998}" presName="connectorText" presStyleLbl="sibTrans2D1" presStyleIdx="1" presStyleCnt="3"/>
      <dgm:spPr/>
    </dgm:pt>
    <dgm:pt modelId="{8DE3DCB5-DA5D-4AE0-B9E8-6CC44630AAEA}" type="pres">
      <dgm:prSet presAssocID="{E7A72035-40C8-49B7-B9D9-B29837A89C85}" presName="node" presStyleLbl="node1" presStyleIdx="2" presStyleCnt="3" custScaleX="260028" custScaleY="167225" custRadScaleRad="192605" custRadScaleInc="24922">
        <dgm:presLayoutVars>
          <dgm:bulletEnabled val="1"/>
        </dgm:presLayoutVars>
      </dgm:prSet>
      <dgm:spPr/>
    </dgm:pt>
    <dgm:pt modelId="{70C62C7E-6AB7-431C-96F1-03AC14A0DC74}" type="pres">
      <dgm:prSet presAssocID="{6C98CEEC-275B-4FA2-B6FB-B89B9066BBDE}" presName="sibTrans" presStyleLbl="sibTrans2D1" presStyleIdx="2" presStyleCnt="3" custLinFactNeighborY="-24090"/>
      <dgm:spPr/>
    </dgm:pt>
    <dgm:pt modelId="{7CAF593E-D62A-4F25-AC62-09421D4E6E4E}" type="pres">
      <dgm:prSet presAssocID="{6C98CEEC-275B-4FA2-B6FB-B89B9066BBDE}" presName="connectorText" presStyleLbl="sibTrans2D1" presStyleIdx="2" presStyleCnt="3"/>
      <dgm:spPr/>
    </dgm:pt>
  </dgm:ptLst>
  <dgm:cxnLst>
    <dgm:cxn modelId="{99EB201D-DEF5-4C1D-A232-9001E745B1EE}" type="presOf" srcId="{82890CE1-93CA-4F6C-967C-D5EDC14F9728}" destId="{394A5823-FA16-468A-A8FF-EC0979C0DFB2}" srcOrd="0" destOrd="0" presId="urn:microsoft.com/office/officeart/2005/8/layout/cycle7"/>
    <dgm:cxn modelId="{8E9EE627-8D74-4D40-90A0-88285C27F07A}" type="presOf" srcId="{6C98CEEC-275B-4FA2-B6FB-B89B9066BBDE}" destId="{7CAF593E-D62A-4F25-AC62-09421D4E6E4E}" srcOrd="1" destOrd="0" presId="urn:microsoft.com/office/officeart/2005/8/layout/cycle7"/>
    <dgm:cxn modelId="{EC18FC4A-137E-4883-B081-A832E62BDEC7}" type="presOf" srcId="{F57D7B8E-E982-4B29-9266-F19018D06039}" destId="{575C69D1-E02E-41F2-9E5B-356F4CCDB333}" srcOrd="0" destOrd="0" presId="urn:microsoft.com/office/officeart/2005/8/layout/cycle7"/>
    <dgm:cxn modelId="{D3C6CA75-70EC-4758-A539-B464B6132E8E}" type="presOf" srcId="{2BEFAE6A-DE98-4F8C-9CC1-09F5A05C0BD3}" destId="{CBA65095-491E-489A-9EC3-57CBF0A401B9}" srcOrd="0" destOrd="0" presId="urn:microsoft.com/office/officeart/2005/8/layout/cycle7"/>
    <dgm:cxn modelId="{CF0F977A-804E-496E-9AED-B7EE890BF804}" type="presOf" srcId="{E7A72035-40C8-49B7-B9D9-B29837A89C85}" destId="{8DE3DCB5-DA5D-4AE0-B9E8-6CC44630AAEA}" srcOrd="0" destOrd="0" presId="urn:microsoft.com/office/officeart/2005/8/layout/cycle7"/>
    <dgm:cxn modelId="{5638EF7D-0ADD-42D5-B3F6-B77E9F78594F}" srcId="{82890CE1-93CA-4F6C-967C-D5EDC14F9728}" destId="{66F66E02-0E30-439B-8E42-A1915197C9D5}" srcOrd="0" destOrd="0" parTransId="{783B87FD-EF88-4A47-8C99-A1E1AE2D614D}" sibTransId="{F57D7B8E-E982-4B29-9266-F19018D06039}"/>
    <dgm:cxn modelId="{DBA18D89-A322-4486-8E14-A92A3D202F3B}" srcId="{82890CE1-93CA-4F6C-967C-D5EDC14F9728}" destId="{2BEFAE6A-DE98-4F8C-9CC1-09F5A05C0BD3}" srcOrd="1" destOrd="0" parTransId="{9403D560-3FC7-4784-9130-E07731F4162A}" sibTransId="{38682B35-4F9B-4870-BCAE-E87727489998}"/>
    <dgm:cxn modelId="{2B4E2393-1B1C-4784-95B4-1172FCECB240}" srcId="{82890CE1-93CA-4F6C-967C-D5EDC14F9728}" destId="{E7A72035-40C8-49B7-B9D9-B29837A89C85}" srcOrd="2" destOrd="0" parTransId="{FA0B93AC-F3F1-42A1-AED9-D630561F1662}" sibTransId="{6C98CEEC-275B-4FA2-B6FB-B89B9066BBDE}"/>
    <dgm:cxn modelId="{F011A7B7-D1A4-4D87-A519-4C11726E462F}" type="presOf" srcId="{6C98CEEC-275B-4FA2-B6FB-B89B9066BBDE}" destId="{70C62C7E-6AB7-431C-96F1-03AC14A0DC74}" srcOrd="0" destOrd="0" presId="urn:microsoft.com/office/officeart/2005/8/layout/cycle7"/>
    <dgm:cxn modelId="{441A55CD-28F8-4B41-8B76-A48DBF7C5A96}" type="presOf" srcId="{66F66E02-0E30-439B-8E42-A1915197C9D5}" destId="{E477B9D4-1C67-405B-9AF3-F3081BDB816C}" srcOrd="0" destOrd="0" presId="urn:microsoft.com/office/officeart/2005/8/layout/cycle7"/>
    <dgm:cxn modelId="{3531EAF1-5C07-46AB-82C6-D1EEE0C02B32}" type="presOf" srcId="{F57D7B8E-E982-4B29-9266-F19018D06039}" destId="{11509D20-D29A-4929-BB27-9B4F1C16DE77}" srcOrd="1" destOrd="0" presId="urn:microsoft.com/office/officeart/2005/8/layout/cycle7"/>
    <dgm:cxn modelId="{3E87AEF2-2F7D-49E8-A87E-AE42A741885B}" type="presOf" srcId="{38682B35-4F9B-4870-BCAE-E87727489998}" destId="{827D31A6-8AA7-45FD-A738-30DDF2134C00}" srcOrd="1" destOrd="0" presId="urn:microsoft.com/office/officeart/2005/8/layout/cycle7"/>
    <dgm:cxn modelId="{44BA59F5-0D7F-41E1-AA56-16266A4532BF}" type="presOf" srcId="{38682B35-4F9B-4870-BCAE-E87727489998}" destId="{3EA5C261-302F-4328-8575-BDDD1BFF4D91}" srcOrd="0" destOrd="0" presId="urn:microsoft.com/office/officeart/2005/8/layout/cycle7"/>
    <dgm:cxn modelId="{91E7C441-6C98-4D48-B9AD-D10C20A7BCC0}" type="presParOf" srcId="{394A5823-FA16-468A-A8FF-EC0979C0DFB2}" destId="{E477B9D4-1C67-405B-9AF3-F3081BDB816C}" srcOrd="0" destOrd="0" presId="urn:microsoft.com/office/officeart/2005/8/layout/cycle7"/>
    <dgm:cxn modelId="{33BE32CB-A9D2-4A74-A1C6-298721A8CB0D}" type="presParOf" srcId="{394A5823-FA16-468A-A8FF-EC0979C0DFB2}" destId="{575C69D1-E02E-41F2-9E5B-356F4CCDB333}" srcOrd="1" destOrd="0" presId="urn:microsoft.com/office/officeart/2005/8/layout/cycle7"/>
    <dgm:cxn modelId="{A36E5503-B17F-4FB3-850D-E0F67036F96D}" type="presParOf" srcId="{575C69D1-E02E-41F2-9E5B-356F4CCDB333}" destId="{11509D20-D29A-4929-BB27-9B4F1C16DE77}" srcOrd="0" destOrd="0" presId="urn:microsoft.com/office/officeart/2005/8/layout/cycle7"/>
    <dgm:cxn modelId="{C0FFE505-A313-4AD2-84C0-7B7CA11949E7}" type="presParOf" srcId="{394A5823-FA16-468A-A8FF-EC0979C0DFB2}" destId="{CBA65095-491E-489A-9EC3-57CBF0A401B9}" srcOrd="2" destOrd="0" presId="urn:microsoft.com/office/officeart/2005/8/layout/cycle7"/>
    <dgm:cxn modelId="{261E51BB-E6E6-4F8E-915B-6DD11153E3ED}" type="presParOf" srcId="{394A5823-FA16-468A-A8FF-EC0979C0DFB2}" destId="{3EA5C261-302F-4328-8575-BDDD1BFF4D91}" srcOrd="3" destOrd="0" presId="urn:microsoft.com/office/officeart/2005/8/layout/cycle7"/>
    <dgm:cxn modelId="{3DA3110C-E5C3-4AE7-A530-3C15FAD4CEC7}" type="presParOf" srcId="{3EA5C261-302F-4328-8575-BDDD1BFF4D91}" destId="{827D31A6-8AA7-45FD-A738-30DDF2134C00}" srcOrd="0" destOrd="0" presId="urn:microsoft.com/office/officeart/2005/8/layout/cycle7"/>
    <dgm:cxn modelId="{6480CC35-D990-4231-851C-174EC3388124}" type="presParOf" srcId="{394A5823-FA16-468A-A8FF-EC0979C0DFB2}" destId="{8DE3DCB5-DA5D-4AE0-B9E8-6CC44630AAEA}" srcOrd="4" destOrd="0" presId="urn:microsoft.com/office/officeart/2005/8/layout/cycle7"/>
    <dgm:cxn modelId="{131BA562-75CD-4AF1-89F7-7EAB1D055AC6}" type="presParOf" srcId="{394A5823-FA16-468A-A8FF-EC0979C0DFB2}" destId="{70C62C7E-6AB7-431C-96F1-03AC14A0DC74}" srcOrd="5" destOrd="0" presId="urn:microsoft.com/office/officeart/2005/8/layout/cycle7"/>
    <dgm:cxn modelId="{E8C66723-9F77-46B0-A81C-4C716F234E45}" type="presParOf" srcId="{70C62C7E-6AB7-431C-96F1-03AC14A0DC74}" destId="{7CAF593E-D62A-4F25-AC62-09421D4E6E4E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5B271B8-6600-4946-B35E-D89BEF945BDC}" type="doc">
      <dgm:prSet loTypeId="urn:microsoft.com/office/officeart/2005/8/layout/list1" loCatId="list" qsTypeId="urn:microsoft.com/office/officeart/2005/8/quickstyle/3d1" qsCatId="3D" csTypeId="urn:microsoft.com/office/officeart/2005/8/colors/colorful1#2" csCatId="colorful" phldr="1"/>
      <dgm:spPr/>
      <dgm:t>
        <a:bodyPr/>
        <a:lstStyle/>
        <a:p>
          <a:endParaRPr lang="en-US"/>
        </a:p>
      </dgm:t>
    </dgm:pt>
    <dgm:pt modelId="{79FED7A7-92D5-4E29-9D92-1840818B2F09}">
      <dgm:prSet phldrT="[Text]" custT="1"/>
      <dgm:spPr/>
      <dgm:t>
        <a:bodyPr/>
        <a:lstStyle/>
        <a:p>
          <a:r>
            <a:rPr lang="en-US" sz="2800" b="1" dirty="0">
              <a:latin typeface="Times New Roman" pitchFamily="18" charset="0"/>
              <a:cs typeface="Times New Roman" pitchFamily="18" charset="0"/>
            </a:rPr>
            <a:t>An Update Of The Medical &amp; Dental History</a:t>
          </a:r>
          <a:endParaRPr lang="en-US" sz="2800" b="1" dirty="0"/>
        </a:p>
      </dgm:t>
    </dgm:pt>
    <dgm:pt modelId="{FF6AE1CA-2E57-4C38-AC06-DE03063DE619}" type="parTrans" cxnId="{52434C9C-77D6-443C-939E-B24AF1B87AA5}">
      <dgm:prSet/>
      <dgm:spPr/>
      <dgm:t>
        <a:bodyPr/>
        <a:lstStyle/>
        <a:p>
          <a:endParaRPr lang="en-US"/>
        </a:p>
      </dgm:t>
    </dgm:pt>
    <dgm:pt modelId="{B2C5AB57-D2EC-4209-A19D-21D6B2E87E75}" type="sibTrans" cxnId="{52434C9C-77D6-443C-939E-B24AF1B87AA5}">
      <dgm:prSet/>
      <dgm:spPr/>
      <dgm:t>
        <a:bodyPr/>
        <a:lstStyle/>
        <a:p>
          <a:endParaRPr lang="en-US"/>
        </a:p>
      </dgm:t>
    </dgm:pt>
    <dgm:pt modelId="{210C80F3-E991-421E-8877-CBA3E5AC9D4A}">
      <dgm:prSet phldrT="[Text]" custT="1"/>
      <dgm:spPr/>
      <dgm:t>
        <a:bodyPr/>
        <a:lstStyle/>
        <a:p>
          <a:r>
            <a:rPr lang="en-US" sz="2800" b="1" dirty="0">
              <a:latin typeface="Times New Roman" pitchFamily="18" charset="0"/>
              <a:cs typeface="Times New Roman" pitchFamily="18" charset="0"/>
            </a:rPr>
            <a:t>Radiographic Review</a:t>
          </a:r>
          <a:r>
            <a:rPr lang="en-US" sz="800" dirty="0">
              <a:latin typeface="Times New Roman" pitchFamily="18" charset="0"/>
              <a:cs typeface="Times New Roman" pitchFamily="18" charset="0"/>
            </a:rPr>
            <a:t>, </a:t>
          </a:r>
          <a:endParaRPr lang="en-US" sz="800" dirty="0"/>
        </a:p>
      </dgm:t>
    </dgm:pt>
    <dgm:pt modelId="{0E5CABA5-91B9-4AB0-A7A6-7FCEFF773B74}" type="parTrans" cxnId="{685AC289-4E25-424A-9586-14A1D1894009}">
      <dgm:prSet/>
      <dgm:spPr/>
      <dgm:t>
        <a:bodyPr/>
        <a:lstStyle/>
        <a:p>
          <a:endParaRPr lang="en-US"/>
        </a:p>
      </dgm:t>
    </dgm:pt>
    <dgm:pt modelId="{096F42A1-92C9-4291-8C68-AE4886FD4A38}" type="sibTrans" cxnId="{685AC289-4E25-424A-9586-14A1D1894009}">
      <dgm:prSet/>
      <dgm:spPr/>
      <dgm:t>
        <a:bodyPr/>
        <a:lstStyle/>
        <a:p>
          <a:endParaRPr lang="en-US"/>
        </a:p>
      </dgm:t>
    </dgm:pt>
    <dgm:pt modelId="{A065B09A-40E2-4E45-ADF8-F0329C47A544}">
      <dgm:prSet phldrT="[Text]" custT="1"/>
      <dgm:spPr/>
      <dgm:t>
        <a:bodyPr/>
        <a:lstStyle/>
        <a:p>
          <a:r>
            <a:rPr lang="en-US" sz="2800" b="1" dirty="0">
              <a:latin typeface="Times New Roman" pitchFamily="18" charset="0"/>
              <a:cs typeface="Times New Roman" pitchFamily="18" charset="0"/>
            </a:rPr>
            <a:t>Extra oral &amp; Intraoral Soft Tissue Examination</a:t>
          </a:r>
          <a:endParaRPr lang="en-US" sz="2800" b="1" dirty="0"/>
        </a:p>
      </dgm:t>
    </dgm:pt>
    <dgm:pt modelId="{53D9C539-4B66-4C8C-9A28-71DDB85355EB}" type="parTrans" cxnId="{FB811EEA-18A3-4C64-9702-2C9ADFDB7B34}">
      <dgm:prSet/>
      <dgm:spPr/>
      <dgm:t>
        <a:bodyPr/>
        <a:lstStyle/>
        <a:p>
          <a:endParaRPr lang="en-US"/>
        </a:p>
      </dgm:t>
    </dgm:pt>
    <dgm:pt modelId="{0840E30C-40AF-4BE0-9D22-7E17A2A93676}" type="sibTrans" cxnId="{FB811EEA-18A3-4C64-9702-2C9ADFDB7B34}">
      <dgm:prSet/>
      <dgm:spPr/>
      <dgm:t>
        <a:bodyPr/>
        <a:lstStyle/>
        <a:p>
          <a:endParaRPr lang="en-US"/>
        </a:p>
      </dgm:t>
    </dgm:pt>
    <dgm:pt modelId="{950248CC-BB7F-4198-A63E-CC1E43496658}">
      <dgm:prSet custT="1"/>
      <dgm:spPr/>
      <dgm:t>
        <a:bodyPr/>
        <a:lstStyle/>
        <a:p>
          <a:r>
            <a:rPr lang="en-US" sz="2800" b="1" dirty="0">
              <a:latin typeface="Times New Roman" pitchFamily="18" charset="0"/>
              <a:cs typeface="Times New Roman" pitchFamily="18" charset="0"/>
            </a:rPr>
            <a:t>Dental Examination &amp; Periodontal Evaluation</a:t>
          </a:r>
          <a:endParaRPr lang="en-US" sz="2800" b="1" dirty="0"/>
        </a:p>
      </dgm:t>
    </dgm:pt>
    <dgm:pt modelId="{3157947F-FCB2-4BC7-BFBD-9B550A67F571}" type="parTrans" cxnId="{BE264A8A-ED12-4210-A6CE-5FD3ED0BC08E}">
      <dgm:prSet/>
      <dgm:spPr/>
      <dgm:t>
        <a:bodyPr/>
        <a:lstStyle/>
        <a:p>
          <a:endParaRPr lang="en-US"/>
        </a:p>
      </dgm:t>
    </dgm:pt>
    <dgm:pt modelId="{4EA8092C-CCA7-4CFC-922F-32F59C1946B8}" type="sibTrans" cxnId="{BE264A8A-ED12-4210-A6CE-5FD3ED0BC08E}">
      <dgm:prSet/>
      <dgm:spPr/>
      <dgm:t>
        <a:bodyPr/>
        <a:lstStyle/>
        <a:p>
          <a:endParaRPr lang="en-US"/>
        </a:p>
      </dgm:t>
    </dgm:pt>
    <dgm:pt modelId="{61A0E942-DB84-4279-8A36-D1A5E9E43BFF}">
      <dgm:prSet custT="1"/>
      <dgm:spPr/>
      <dgm:t>
        <a:bodyPr/>
        <a:lstStyle/>
        <a:p>
          <a:r>
            <a:rPr lang="en-US" sz="2400" b="1" dirty="0">
              <a:latin typeface="Times New Roman" pitchFamily="18" charset="0"/>
              <a:cs typeface="Times New Roman" pitchFamily="18" charset="0"/>
            </a:rPr>
            <a:t>Removal Of The Bacterial Flora From </a:t>
          </a:r>
          <a:r>
            <a:rPr lang="en-US" sz="2400" b="1" dirty="0" err="1">
              <a:latin typeface="Times New Roman" pitchFamily="18" charset="0"/>
              <a:cs typeface="Times New Roman" pitchFamily="18" charset="0"/>
            </a:rPr>
            <a:t>Crevicular</a:t>
          </a:r>
          <a:r>
            <a:rPr lang="en-US" sz="2400" b="1" dirty="0">
              <a:latin typeface="Times New Roman" pitchFamily="18" charset="0"/>
              <a:cs typeface="Times New Roman" pitchFamily="18" charset="0"/>
            </a:rPr>
            <a:t> &amp; Pocket Areas,</a:t>
          </a:r>
          <a:endParaRPr lang="en-US" sz="2400" b="1" dirty="0"/>
        </a:p>
      </dgm:t>
    </dgm:pt>
    <dgm:pt modelId="{1D9C5181-C9D0-4D20-AA06-F150CDFF50FB}" type="parTrans" cxnId="{C687A233-BBF1-4D2F-BD9A-25A06B989FEC}">
      <dgm:prSet/>
      <dgm:spPr/>
      <dgm:t>
        <a:bodyPr/>
        <a:lstStyle/>
        <a:p>
          <a:endParaRPr lang="en-US"/>
        </a:p>
      </dgm:t>
    </dgm:pt>
    <dgm:pt modelId="{7054C00A-48BD-416D-ACDA-E215BB334D86}" type="sibTrans" cxnId="{C687A233-BBF1-4D2F-BD9A-25A06B989FEC}">
      <dgm:prSet/>
      <dgm:spPr/>
      <dgm:t>
        <a:bodyPr/>
        <a:lstStyle/>
        <a:p>
          <a:endParaRPr lang="en-US"/>
        </a:p>
      </dgm:t>
    </dgm:pt>
    <dgm:pt modelId="{0EEC0128-04E0-48CE-BDED-1149513566D4}">
      <dgm:prSet custT="1"/>
      <dgm:spPr/>
      <dgm:t>
        <a:bodyPr/>
        <a:lstStyle/>
        <a:p>
          <a:r>
            <a:rPr lang="en-US" sz="2000" b="1" dirty="0">
              <a:latin typeface="Times New Roman" pitchFamily="18" charset="0"/>
              <a:cs typeface="Times New Roman" pitchFamily="18" charset="0"/>
            </a:rPr>
            <a:t>Scaling &amp; Root </a:t>
          </a:r>
          <a:r>
            <a:rPr lang="en-US" sz="2000" b="1" dirty="0" err="1">
              <a:latin typeface="Times New Roman" pitchFamily="18" charset="0"/>
              <a:cs typeface="Times New Roman" pitchFamily="18" charset="0"/>
            </a:rPr>
            <a:t>Planing</a:t>
          </a:r>
          <a:r>
            <a:rPr lang="en-US" sz="2000" b="1" dirty="0">
              <a:latin typeface="Times New Roman" pitchFamily="18" charset="0"/>
              <a:cs typeface="Times New Roman" pitchFamily="18" charset="0"/>
            </a:rPr>
            <a:t> Where Indicated</a:t>
          </a:r>
          <a:endParaRPr lang="en-US" sz="2000" b="1" dirty="0"/>
        </a:p>
      </dgm:t>
    </dgm:pt>
    <dgm:pt modelId="{B0330D74-2465-4D10-99C3-7118D3239187}" type="parTrans" cxnId="{A95E9B45-EA2D-4E0C-A3F2-C7BA63D4970A}">
      <dgm:prSet/>
      <dgm:spPr/>
      <dgm:t>
        <a:bodyPr/>
        <a:lstStyle/>
        <a:p>
          <a:endParaRPr lang="en-US"/>
        </a:p>
      </dgm:t>
    </dgm:pt>
    <dgm:pt modelId="{F2402493-F20F-467F-8044-DA6B9FA45821}" type="sibTrans" cxnId="{A95E9B45-EA2D-4E0C-A3F2-C7BA63D4970A}">
      <dgm:prSet/>
      <dgm:spPr/>
      <dgm:t>
        <a:bodyPr/>
        <a:lstStyle/>
        <a:p>
          <a:endParaRPr lang="en-US"/>
        </a:p>
      </dgm:t>
    </dgm:pt>
    <dgm:pt modelId="{A3EE548A-5F39-4C20-8B68-24FDC664D2BF}">
      <dgm:prSet custT="1"/>
      <dgm:spPr/>
      <dgm:t>
        <a:bodyPr/>
        <a:lstStyle/>
        <a:p>
          <a:r>
            <a:rPr lang="en-US" sz="2000" b="1" dirty="0">
              <a:latin typeface="Times New Roman" pitchFamily="18" charset="0"/>
              <a:cs typeface="Times New Roman" pitchFamily="18" charset="0"/>
            </a:rPr>
            <a:t>Polishing Of The Teeth, &amp; A Review Of The Patient's Plaque Control Efficacy</a:t>
          </a:r>
          <a:r>
            <a:rPr lang="en-US" sz="600" dirty="0">
              <a:latin typeface="Times New Roman" pitchFamily="18" charset="0"/>
              <a:cs typeface="Times New Roman" pitchFamily="18" charset="0"/>
            </a:rPr>
            <a:t>.</a:t>
          </a:r>
          <a:endParaRPr lang="en-US" sz="600" dirty="0"/>
        </a:p>
      </dgm:t>
    </dgm:pt>
    <dgm:pt modelId="{0288476A-F25C-4490-9653-FF8A895ABB4D}" type="parTrans" cxnId="{5E0D3F94-B4E1-444D-A771-D46BA1345BAF}">
      <dgm:prSet/>
      <dgm:spPr/>
      <dgm:t>
        <a:bodyPr/>
        <a:lstStyle/>
        <a:p>
          <a:endParaRPr lang="en-US"/>
        </a:p>
      </dgm:t>
    </dgm:pt>
    <dgm:pt modelId="{55DF62C0-0165-4F35-83C3-56D725A7ED9C}" type="sibTrans" cxnId="{5E0D3F94-B4E1-444D-A771-D46BA1345BAF}">
      <dgm:prSet/>
      <dgm:spPr/>
      <dgm:t>
        <a:bodyPr/>
        <a:lstStyle/>
        <a:p>
          <a:endParaRPr lang="en-US"/>
        </a:p>
      </dgm:t>
    </dgm:pt>
    <dgm:pt modelId="{38D1EAD2-8255-4AA7-98E4-F5ABDFE189F2}" type="pres">
      <dgm:prSet presAssocID="{35B271B8-6600-4946-B35E-D89BEF945BDC}" presName="linear" presStyleCnt="0">
        <dgm:presLayoutVars>
          <dgm:dir/>
          <dgm:animLvl val="lvl"/>
          <dgm:resizeHandles val="exact"/>
        </dgm:presLayoutVars>
      </dgm:prSet>
      <dgm:spPr/>
    </dgm:pt>
    <dgm:pt modelId="{C1C5F566-500A-4091-ACB2-5D115B76EDDA}" type="pres">
      <dgm:prSet presAssocID="{79FED7A7-92D5-4E29-9D92-1840818B2F09}" presName="parentLin" presStyleCnt="0"/>
      <dgm:spPr/>
    </dgm:pt>
    <dgm:pt modelId="{E9400D89-16B8-42F8-8B68-B124CEA68600}" type="pres">
      <dgm:prSet presAssocID="{79FED7A7-92D5-4E29-9D92-1840818B2F09}" presName="parentLeftMargin" presStyleLbl="node1" presStyleIdx="0" presStyleCnt="7"/>
      <dgm:spPr/>
    </dgm:pt>
    <dgm:pt modelId="{8ED44D93-3346-4ACC-A2AD-4127E879A299}" type="pres">
      <dgm:prSet presAssocID="{79FED7A7-92D5-4E29-9D92-1840818B2F09}" presName="parentText" presStyleLbl="node1" presStyleIdx="0" presStyleCnt="7" custScaleX="121659" custScaleY="450034">
        <dgm:presLayoutVars>
          <dgm:chMax val="0"/>
          <dgm:bulletEnabled val="1"/>
        </dgm:presLayoutVars>
      </dgm:prSet>
      <dgm:spPr/>
    </dgm:pt>
    <dgm:pt modelId="{7EC02152-F31C-4320-AF2F-7F3B7B74512F}" type="pres">
      <dgm:prSet presAssocID="{79FED7A7-92D5-4E29-9D92-1840818B2F09}" presName="negativeSpace" presStyleCnt="0"/>
      <dgm:spPr/>
    </dgm:pt>
    <dgm:pt modelId="{0AF69C52-116F-4652-9F56-FD6BAE94BDDF}" type="pres">
      <dgm:prSet presAssocID="{79FED7A7-92D5-4E29-9D92-1840818B2F09}" presName="childText" presStyleLbl="conFgAcc1" presStyleIdx="0" presStyleCnt="7">
        <dgm:presLayoutVars>
          <dgm:bulletEnabled val="1"/>
        </dgm:presLayoutVars>
      </dgm:prSet>
      <dgm:spPr/>
    </dgm:pt>
    <dgm:pt modelId="{A24E897A-265A-4107-89CD-F5ADC4D3AEA9}" type="pres">
      <dgm:prSet presAssocID="{B2C5AB57-D2EC-4209-A19D-21D6B2E87E75}" presName="spaceBetweenRectangles" presStyleCnt="0"/>
      <dgm:spPr/>
    </dgm:pt>
    <dgm:pt modelId="{5310006F-BED7-4D2A-AE21-2AE782B1862C}" type="pres">
      <dgm:prSet presAssocID="{210C80F3-E991-421E-8877-CBA3E5AC9D4A}" presName="parentLin" presStyleCnt="0"/>
      <dgm:spPr/>
    </dgm:pt>
    <dgm:pt modelId="{A13DA9D4-5A04-4508-AB14-D2343587A29B}" type="pres">
      <dgm:prSet presAssocID="{210C80F3-E991-421E-8877-CBA3E5AC9D4A}" presName="parentLeftMargin" presStyleLbl="node1" presStyleIdx="0" presStyleCnt="7"/>
      <dgm:spPr/>
    </dgm:pt>
    <dgm:pt modelId="{F64FCDF0-D6DC-4145-A621-37D7DF7C1CDC}" type="pres">
      <dgm:prSet presAssocID="{210C80F3-E991-421E-8877-CBA3E5AC9D4A}" presName="parentText" presStyleLbl="node1" presStyleIdx="1" presStyleCnt="7" custScaleX="121429" custScaleY="242998">
        <dgm:presLayoutVars>
          <dgm:chMax val="0"/>
          <dgm:bulletEnabled val="1"/>
        </dgm:presLayoutVars>
      </dgm:prSet>
      <dgm:spPr/>
    </dgm:pt>
    <dgm:pt modelId="{E980128C-1105-4BF7-A7DF-D1C6FCB5F784}" type="pres">
      <dgm:prSet presAssocID="{210C80F3-E991-421E-8877-CBA3E5AC9D4A}" presName="negativeSpace" presStyleCnt="0"/>
      <dgm:spPr/>
    </dgm:pt>
    <dgm:pt modelId="{AFA0E07D-BF9B-4212-AF8A-CE2A566BFB9F}" type="pres">
      <dgm:prSet presAssocID="{210C80F3-E991-421E-8877-CBA3E5AC9D4A}" presName="childText" presStyleLbl="conFgAcc1" presStyleIdx="1" presStyleCnt="7">
        <dgm:presLayoutVars>
          <dgm:bulletEnabled val="1"/>
        </dgm:presLayoutVars>
      </dgm:prSet>
      <dgm:spPr/>
    </dgm:pt>
    <dgm:pt modelId="{C97B2FE5-C375-4934-B108-45A4E204C9B5}" type="pres">
      <dgm:prSet presAssocID="{096F42A1-92C9-4291-8C68-AE4886FD4A38}" presName="spaceBetweenRectangles" presStyleCnt="0"/>
      <dgm:spPr/>
    </dgm:pt>
    <dgm:pt modelId="{3D252466-4E65-470F-BF28-81C8B1CB00D6}" type="pres">
      <dgm:prSet presAssocID="{A065B09A-40E2-4E45-ADF8-F0329C47A544}" presName="parentLin" presStyleCnt="0"/>
      <dgm:spPr/>
    </dgm:pt>
    <dgm:pt modelId="{045BB34D-94D1-4D57-88C4-B09758E05511}" type="pres">
      <dgm:prSet presAssocID="{A065B09A-40E2-4E45-ADF8-F0329C47A544}" presName="parentLeftMargin" presStyleLbl="node1" presStyleIdx="1" presStyleCnt="7"/>
      <dgm:spPr/>
    </dgm:pt>
    <dgm:pt modelId="{82F01F02-36C8-4093-A492-4575BA67BE9D}" type="pres">
      <dgm:prSet presAssocID="{A065B09A-40E2-4E45-ADF8-F0329C47A544}" presName="parentText" presStyleLbl="node1" presStyleIdx="2" presStyleCnt="7" custScaleX="121862" custScaleY="347272">
        <dgm:presLayoutVars>
          <dgm:chMax val="0"/>
          <dgm:bulletEnabled val="1"/>
        </dgm:presLayoutVars>
      </dgm:prSet>
      <dgm:spPr/>
    </dgm:pt>
    <dgm:pt modelId="{0086294A-BAED-4559-B27C-D94B897A0E47}" type="pres">
      <dgm:prSet presAssocID="{A065B09A-40E2-4E45-ADF8-F0329C47A544}" presName="negativeSpace" presStyleCnt="0"/>
      <dgm:spPr/>
    </dgm:pt>
    <dgm:pt modelId="{FB3471DD-D9EE-41C2-AB06-41FCEDA7CAD0}" type="pres">
      <dgm:prSet presAssocID="{A065B09A-40E2-4E45-ADF8-F0329C47A544}" presName="childText" presStyleLbl="conFgAcc1" presStyleIdx="2" presStyleCnt="7">
        <dgm:presLayoutVars>
          <dgm:bulletEnabled val="1"/>
        </dgm:presLayoutVars>
      </dgm:prSet>
      <dgm:spPr/>
    </dgm:pt>
    <dgm:pt modelId="{F2DE35F1-802C-4EF9-804C-0B41CD0BE63F}" type="pres">
      <dgm:prSet presAssocID="{0840E30C-40AF-4BE0-9D22-7E17A2A93676}" presName="spaceBetweenRectangles" presStyleCnt="0"/>
      <dgm:spPr/>
    </dgm:pt>
    <dgm:pt modelId="{7B455068-5187-4B60-8721-F4939F090E30}" type="pres">
      <dgm:prSet presAssocID="{950248CC-BB7F-4198-A63E-CC1E43496658}" presName="parentLin" presStyleCnt="0"/>
      <dgm:spPr/>
    </dgm:pt>
    <dgm:pt modelId="{35DA4E6F-A21D-4383-8BCF-8CE102139ABA}" type="pres">
      <dgm:prSet presAssocID="{950248CC-BB7F-4198-A63E-CC1E43496658}" presName="parentLeftMargin" presStyleLbl="node1" presStyleIdx="2" presStyleCnt="7"/>
      <dgm:spPr/>
    </dgm:pt>
    <dgm:pt modelId="{7F7D2702-B5C8-4655-9283-C78B062F2CE7}" type="pres">
      <dgm:prSet presAssocID="{950248CC-BB7F-4198-A63E-CC1E43496658}" presName="parentText" presStyleLbl="node1" presStyleIdx="3" presStyleCnt="7" custScaleX="121429" custScaleY="392462">
        <dgm:presLayoutVars>
          <dgm:chMax val="0"/>
          <dgm:bulletEnabled val="1"/>
        </dgm:presLayoutVars>
      </dgm:prSet>
      <dgm:spPr/>
    </dgm:pt>
    <dgm:pt modelId="{27185451-8D22-4FA1-90AD-0900BF62566E}" type="pres">
      <dgm:prSet presAssocID="{950248CC-BB7F-4198-A63E-CC1E43496658}" presName="negativeSpace" presStyleCnt="0"/>
      <dgm:spPr/>
    </dgm:pt>
    <dgm:pt modelId="{49381F32-C960-4814-9890-38040CF4422A}" type="pres">
      <dgm:prSet presAssocID="{950248CC-BB7F-4198-A63E-CC1E43496658}" presName="childText" presStyleLbl="conFgAcc1" presStyleIdx="3" presStyleCnt="7">
        <dgm:presLayoutVars>
          <dgm:bulletEnabled val="1"/>
        </dgm:presLayoutVars>
      </dgm:prSet>
      <dgm:spPr/>
    </dgm:pt>
    <dgm:pt modelId="{1B65C4C0-A169-422A-BA56-C866AD596537}" type="pres">
      <dgm:prSet presAssocID="{4EA8092C-CCA7-4CFC-922F-32F59C1946B8}" presName="spaceBetweenRectangles" presStyleCnt="0"/>
      <dgm:spPr/>
    </dgm:pt>
    <dgm:pt modelId="{5B9523B9-0224-474D-B35A-081ADFACAA25}" type="pres">
      <dgm:prSet presAssocID="{61A0E942-DB84-4279-8A36-D1A5E9E43BFF}" presName="parentLin" presStyleCnt="0"/>
      <dgm:spPr/>
    </dgm:pt>
    <dgm:pt modelId="{3C3511F8-0AA2-4679-9A69-7E666F67C16C}" type="pres">
      <dgm:prSet presAssocID="{61A0E942-DB84-4279-8A36-D1A5E9E43BFF}" presName="parentLeftMargin" presStyleLbl="node1" presStyleIdx="3" presStyleCnt="7"/>
      <dgm:spPr/>
    </dgm:pt>
    <dgm:pt modelId="{572F4693-AC3A-4A86-8072-02C82DA6839D}" type="pres">
      <dgm:prSet presAssocID="{61A0E942-DB84-4279-8A36-D1A5E9E43BFF}" presName="parentText" presStyleLbl="node1" presStyleIdx="4" presStyleCnt="7" custScaleX="121429" custScaleY="409243">
        <dgm:presLayoutVars>
          <dgm:chMax val="0"/>
          <dgm:bulletEnabled val="1"/>
        </dgm:presLayoutVars>
      </dgm:prSet>
      <dgm:spPr/>
    </dgm:pt>
    <dgm:pt modelId="{A81DBB62-0DDD-4E91-827C-00CA239FC865}" type="pres">
      <dgm:prSet presAssocID="{61A0E942-DB84-4279-8A36-D1A5E9E43BFF}" presName="negativeSpace" presStyleCnt="0"/>
      <dgm:spPr/>
    </dgm:pt>
    <dgm:pt modelId="{C0D3A9DF-0158-4AE4-82E6-CCDADBD968F0}" type="pres">
      <dgm:prSet presAssocID="{61A0E942-DB84-4279-8A36-D1A5E9E43BFF}" presName="childText" presStyleLbl="conFgAcc1" presStyleIdx="4" presStyleCnt="7">
        <dgm:presLayoutVars>
          <dgm:bulletEnabled val="1"/>
        </dgm:presLayoutVars>
      </dgm:prSet>
      <dgm:spPr/>
    </dgm:pt>
    <dgm:pt modelId="{66BC4E0F-2050-42EE-9CAD-68FCE435F102}" type="pres">
      <dgm:prSet presAssocID="{7054C00A-48BD-416D-ACDA-E215BB334D86}" presName="spaceBetweenRectangles" presStyleCnt="0"/>
      <dgm:spPr/>
    </dgm:pt>
    <dgm:pt modelId="{56F63ABA-B285-4965-9C37-E597CF7281EC}" type="pres">
      <dgm:prSet presAssocID="{0EEC0128-04E0-48CE-BDED-1149513566D4}" presName="parentLin" presStyleCnt="0"/>
      <dgm:spPr/>
    </dgm:pt>
    <dgm:pt modelId="{4E4313C7-5550-45BE-940E-A6770E899912}" type="pres">
      <dgm:prSet presAssocID="{0EEC0128-04E0-48CE-BDED-1149513566D4}" presName="parentLeftMargin" presStyleLbl="node1" presStyleIdx="4" presStyleCnt="7"/>
      <dgm:spPr/>
    </dgm:pt>
    <dgm:pt modelId="{AD2CD59B-A59E-47B4-95D0-FD83C9482269}" type="pres">
      <dgm:prSet presAssocID="{0EEC0128-04E0-48CE-BDED-1149513566D4}" presName="parentText" presStyleLbl="node1" presStyleIdx="5" presStyleCnt="7" custScaleX="121429" custScaleY="264680">
        <dgm:presLayoutVars>
          <dgm:chMax val="0"/>
          <dgm:bulletEnabled val="1"/>
        </dgm:presLayoutVars>
      </dgm:prSet>
      <dgm:spPr/>
    </dgm:pt>
    <dgm:pt modelId="{3500408E-7674-4D97-A31E-E1F8A3CE8400}" type="pres">
      <dgm:prSet presAssocID="{0EEC0128-04E0-48CE-BDED-1149513566D4}" presName="negativeSpace" presStyleCnt="0"/>
      <dgm:spPr/>
    </dgm:pt>
    <dgm:pt modelId="{17BD5B3F-860D-4123-ABFE-24EAC002967E}" type="pres">
      <dgm:prSet presAssocID="{0EEC0128-04E0-48CE-BDED-1149513566D4}" presName="childText" presStyleLbl="conFgAcc1" presStyleIdx="5" presStyleCnt="7">
        <dgm:presLayoutVars>
          <dgm:bulletEnabled val="1"/>
        </dgm:presLayoutVars>
      </dgm:prSet>
      <dgm:spPr/>
    </dgm:pt>
    <dgm:pt modelId="{5FF8B96A-6AC2-4319-B29E-28E920FED7E6}" type="pres">
      <dgm:prSet presAssocID="{F2402493-F20F-467F-8044-DA6B9FA45821}" presName="spaceBetweenRectangles" presStyleCnt="0"/>
      <dgm:spPr/>
    </dgm:pt>
    <dgm:pt modelId="{C2D1E910-9CEE-40D0-BB07-AFFE86E87033}" type="pres">
      <dgm:prSet presAssocID="{A3EE548A-5F39-4C20-8B68-24FDC664D2BF}" presName="parentLin" presStyleCnt="0"/>
      <dgm:spPr/>
    </dgm:pt>
    <dgm:pt modelId="{F525968E-CF06-461E-9EC8-83BDE5B9749F}" type="pres">
      <dgm:prSet presAssocID="{A3EE548A-5F39-4C20-8B68-24FDC664D2BF}" presName="parentLeftMargin" presStyleLbl="node1" presStyleIdx="5" presStyleCnt="7"/>
      <dgm:spPr/>
    </dgm:pt>
    <dgm:pt modelId="{85844EF0-CFC0-4710-99F4-AD3BFFEAE2CE}" type="pres">
      <dgm:prSet presAssocID="{A3EE548A-5F39-4C20-8B68-24FDC664D2BF}" presName="parentText" presStyleLbl="node1" presStyleIdx="6" presStyleCnt="7" custScaleX="121449" custScaleY="412299">
        <dgm:presLayoutVars>
          <dgm:chMax val="0"/>
          <dgm:bulletEnabled val="1"/>
        </dgm:presLayoutVars>
      </dgm:prSet>
      <dgm:spPr/>
    </dgm:pt>
    <dgm:pt modelId="{92ACE32F-DA63-4628-9BCF-2EDE340278DB}" type="pres">
      <dgm:prSet presAssocID="{A3EE548A-5F39-4C20-8B68-24FDC664D2BF}" presName="negativeSpace" presStyleCnt="0"/>
      <dgm:spPr/>
    </dgm:pt>
    <dgm:pt modelId="{A7CB3525-F7BD-4E98-8FEC-D988B5418AD0}" type="pres">
      <dgm:prSet presAssocID="{A3EE548A-5F39-4C20-8B68-24FDC664D2BF}" presName="childText" presStyleLbl="conFgAcc1" presStyleIdx="6" presStyleCnt="7">
        <dgm:presLayoutVars>
          <dgm:bulletEnabled val="1"/>
        </dgm:presLayoutVars>
      </dgm:prSet>
      <dgm:spPr/>
    </dgm:pt>
  </dgm:ptLst>
  <dgm:cxnLst>
    <dgm:cxn modelId="{C687A233-BBF1-4D2F-BD9A-25A06B989FEC}" srcId="{35B271B8-6600-4946-B35E-D89BEF945BDC}" destId="{61A0E942-DB84-4279-8A36-D1A5E9E43BFF}" srcOrd="4" destOrd="0" parTransId="{1D9C5181-C9D0-4D20-AA06-F150CDFF50FB}" sibTransId="{7054C00A-48BD-416D-ACDA-E215BB334D86}"/>
    <dgm:cxn modelId="{35225844-13E3-40CB-AB82-259FBC0F1D62}" type="presOf" srcId="{A3EE548A-5F39-4C20-8B68-24FDC664D2BF}" destId="{F525968E-CF06-461E-9EC8-83BDE5B9749F}" srcOrd="0" destOrd="0" presId="urn:microsoft.com/office/officeart/2005/8/layout/list1"/>
    <dgm:cxn modelId="{A95E9B45-EA2D-4E0C-A3F2-C7BA63D4970A}" srcId="{35B271B8-6600-4946-B35E-D89BEF945BDC}" destId="{0EEC0128-04E0-48CE-BDED-1149513566D4}" srcOrd="5" destOrd="0" parTransId="{B0330D74-2465-4D10-99C3-7118D3239187}" sibTransId="{F2402493-F20F-467F-8044-DA6B9FA45821}"/>
    <dgm:cxn modelId="{10A52E6A-9F4B-4AEC-9201-DCBDBEDD66CB}" type="presOf" srcId="{61A0E942-DB84-4279-8A36-D1A5E9E43BFF}" destId="{572F4693-AC3A-4A86-8072-02C82DA6839D}" srcOrd="1" destOrd="0" presId="urn:microsoft.com/office/officeart/2005/8/layout/list1"/>
    <dgm:cxn modelId="{577E8757-9D55-46B5-BDCE-609AEF954A38}" type="presOf" srcId="{0EEC0128-04E0-48CE-BDED-1149513566D4}" destId="{4E4313C7-5550-45BE-940E-A6770E899912}" srcOrd="0" destOrd="0" presId="urn:microsoft.com/office/officeart/2005/8/layout/list1"/>
    <dgm:cxn modelId="{BA8D8759-122D-4F6E-8650-F799EEEF497F}" type="presOf" srcId="{210C80F3-E991-421E-8877-CBA3E5AC9D4A}" destId="{F64FCDF0-D6DC-4145-A621-37D7DF7C1CDC}" srcOrd="1" destOrd="0" presId="urn:microsoft.com/office/officeart/2005/8/layout/list1"/>
    <dgm:cxn modelId="{0934B87A-D53E-44E8-88D8-6E2DF0C27444}" type="presOf" srcId="{210C80F3-E991-421E-8877-CBA3E5AC9D4A}" destId="{A13DA9D4-5A04-4508-AB14-D2343587A29B}" srcOrd="0" destOrd="0" presId="urn:microsoft.com/office/officeart/2005/8/layout/list1"/>
    <dgm:cxn modelId="{D08A967E-978A-42C2-B5E6-2433EFFC0A02}" type="presOf" srcId="{0EEC0128-04E0-48CE-BDED-1149513566D4}" destId="{AD2CD59B-A59E-47B4-95D0-FD83C9482269}" srcOrd="1" destOrd="0" presId="urn:microsoft.com/office/officeart/2005/8/layout/list1"/>
    <dgm:cxn modelId="{685AC289-4E25-424A-9586-14A1D1894009}" srcId="{35B271B8-6600-4946-B35E-D89BEF945BDC}" destId="{210C80F3-E991-421E-8877-CBA3E5AC9D4A}" srcOrd="1" destOrd="0" parTransId="{0E5CABA5-91B9-4AB0-A7A6-7FCEFF773B74}" sibTransId="{096F42A1-92C9-4291-8C68-AE4886FD4A38}"/>
    <dgm:cxn modelId="{BE264A8A-ED12-4210-A6CE-5FD3ED0BC08E}" srcId="{35B271B8-6600-4946-B35E-D89BEF945BDC}" destId="{950248CC-BB7F-4198-A63E-CC1E43496658}" srcOrd="3" destOrd="0" parTransId="{3157947F-FCB2-4BC7-BFBD-9B550A67F571}" sibTransId="{4EA8092C-CCA7-4CFC-922F-32F59C1946B8}"/>
    <dgm:cxn modelId="{83F4B68D-A79B-4830-A516-EA5AD4CEDA13}" type="presOf" srcId="{35B271B8-6600-4946-B35E-D89BEF945BDC}" destId="{38D1EAD2-8255-4AA7-98E4-F5ABDFE189F2}" srcOrd="0" destOrd="0" presId="urn:microsoft.com/office/officeart/2005/8/layout/list1"/>
    <dgm:cxn modelId="{5E0D3F94-B4E1-444D-A771-D46BA1345BAF}" srcId="{35B271B8-6600-4946-B35E-D89BEF945BDC}" destId="{A3EE548A-5F39-4C20-8B68-24FDC664D2BF}" srcOrd="6" destOrd="0" parTransId="{0288476A-F25C-4490-9653-FF8A895ABB4D}" sibTransId="{55DF62C0-0165-4F35-83C3-56D725A7ED9C}"/>
    <dgm:cxn modelId="{52434C9C-77D6-443C-939E-B24AF1B87AA5}" srcId="{35B271B8-6600-4946-B35E-D89BEF945BDC}" destId="{79FED7A7-92D5-4E29-9D92-1840818B2F09}" srcOrd="0" destOrd="0" parTransId="{FF6AE1CA-2E57-4C38-AC06-DE03063DE619}" sibTransId="{B2C5AB57-D2EC-4209-A19D-21D6B2E87E75}"/>
    <dgm:cxn modelId="{1B5C56A8-36A0-4F36-879B-CBC7EEF08550}" type="presOf" srcId="{A3EE548A-5F39-4C20-8B68-24FDC664D2BF}" destId="{85844EF0-CFC0-4710-99F4-AD3BFFEAE2CE}" srcOrd="1" destOrd="0" presId="urn:microsoft.com/office/officeart/2005/8/layout/list1"/>
    <dgm:cxn modelId="{FADFC6A9-1A21-4B6F-8F5E-472905E3002C}" type="presOf" srcId="{A065B09A-40E2-4E45-ADF8-F0329C47A544}" destId="{82F01F02-36C8-4093-A492-4575BA67BE9D}" srcOrd="1" destOrd="0" presId="urn:microsoft.com/office/officeart/2005/8/layout/list1"/>
    <dgm:cxn modelId="{FC6818BA-DA09-49AA-8F5B-38B4E3AE6955}" type="presOf" srcId="{950248CC-BB7F-4198-A63E-CC1E43496658}" destId="{7F7D2702-B5C8-4655-9283-C78B062F2CE7}" srcOrd="1" destOrd="0" presId="urn:microsoft.com/office/officeart/2005/8/layout/list1"/>
    <dgm:cxn modelId="{579213C1-CA17-4E0C-B921-6E5FA85C249F}" type="presOf" srcId="{79FED7A7-92D5-4E29-9D92-1840818B2F09}" destId="{8ED44D93-3346-4ACC-A2AD-4127E879A299}" srcOrd="1" destOrd="0" presId="urn:microsoft.com/office/officeart/2005/8/layout/list1"/>
    <dgm:cxn modelId="{84B82CC3-E9F4-4E1F-80DF-9F796FCE5520}" type="presOf" srcId="{A065B09A-40E2-4E45-ADF8-F0329C47A544}" destId="{045BB34D-94D1-4D57-88C4-B09758E05511}" srcOrd="0" destOrd="0" presId="urn:microsoft.com/office/officeart/2005/8/layout/list1"/>
    <dgm:cxn modelId="{C18206DC-E9A7-4ADA-8A66-ACC2D4FF1F2F}" type="presOf" srcId="{61A0E942-DB84-4279-8A36-D1A5E9E43BFF}" destId="{3C3511F8-0AA2-4679-9A69-7E666F67C16C}" srcOrd="0" destOrd="0" presId="urn:microsoft.com/office/officeart/2005/8/layout/list1"/>
    <dgm:cxn modelId="{14A884DE-BF8D-4982-9C30-B7835E5AC13B}" type="presOf" srcId="{950248CC-BB7F-4198-A63E-CC1E43496658}" destId="{35DA4E6F-A21D-4383-8BCF-8CE102139ABA}" srcOrd="0" destOrd="0" presId="urn:microsoft.com/office/officeart/2005/8/layout/list1"/>
    <dgm:cxn modelId="{FB811EEA-18A3-4C64-9702-2C9ADFDB7B34}" srcId="{35B271B8-6600-4946-B35E-D89BEF945BDC}" destId="{A065B09A-40E2-4E45-ADF8-F0329C47A544}" srcOrd="2" destOrd="0" parTransId="{53D9C539-4B66-4C8C-9A28-71DDB85355EB}" sibTransId="{0840E30C-40AF-4BE0-9D22-7E17A2A93676}"/>
    <dgm:cxn modelId="{5EC5DFEB-52B3-46D6-BC4F-DE853A59AC82}" type="presOf" srcId="{79FED7A7-92D5-4E29-9D92-1840818B2F09}" destId="{E9400D89-16B8-42F8-8B68-B124CEA68600}" srcOrd="0" destOrd="0" presId="urn:microsoft.com/office/officeart/2005/8/layout/list1"/>
    <dgm:cxn modelId="{FC086994-2370-469A-8084-78081C9C7F2B}" type="presParOf" srcId="{38D1EAD2-8255-4AA7-98E4-F5ABDFE189F2}" destId="{C1C5F566-500A-4091-ACB2-5D115B76EDDA}" srcOrd="0" destOrd="0" presId="urn:microsoft.com/office/officeart/2005/8/layout/list1"/>
    <dgm:cxn modelId="{3C40047D-5017-4182-BDDE-81FF8E36F7ED}" type="presParOf" srcId="{C1C5F566-500A-4091-ACB2-5D115B76EDDA}" destId="{E9400D89-16B8-42F8-8B68-B124CEA68600}" srcOrd="0" destOrd="0" presId="urn:microsoft.com/office/officeart/2005/8/layout/list1"/>
    <dgm:cxn modelId="{6992D08A-F121-46E8-99C8-4C77B2F93A26}" type="presParOf" srcId="{C1C5F566-500A-4091-ACB2-5D115B76EDDA}" destId="{8ED44D93-3346-4ACC-A2AD-4127E879A299}" srcOrd="1" destOrd="0" presId="urn:microsoft.com/office/officeart/2005/8/layout/list1"/>
    <dgm:cxn modelId="{F187A601-A7A1-457A-B454-27466194A159}" type="presParOf" srcId="{38D1EAD2-8255-4AA7-98E4-F5ABDFE189F2}" destId="{7EC02152-F31C-4320-AF2F-7F3B7B74512F}" srcOrd="1" destOrd="0" presId="urn:microsoft.com/office/officeart/2005/8/layout/list1"/>
    <dgm:cxn modelId="{FEB8FDF9-9317-4B2E-8B9F-D92A8C4B3A18}" type="presParOf" srcId="{38D1EAD2-8255-4AA7-98E4-F5ABDFE189F2}" destId="{0AF69C52-116F-4652-9F56-FD6BAE94BDDF}" srcOrd="2" destOrd="0" presId="urn:microsoft.com/office/officeart/2005/8/layout/list1"/>
    <dgm:cxn modelId="{06DB6C39-B28C-45C1-9B0D-4B8AFECEBF16}" type="presParOf" srcId="{38D1EAD2-8255-4AA7-98E4-F5ABDFE189F2}" destId="{A24E897A-265A-4107-89CD-F5ADC4D3AEA9}" srcOrd="3" destOrd="0" presId="urn:microsoft.com/office/officeart/2005/8/layout/list1"/>
    <dgm:cxn modelId="{9C26F98C-DF78-4AC2-A2A9-509189D37EAD}" type="presParOf" srcId="{38D1EAD2-8255-4AA7-98E4-F5ABDFE189F2}" destId="{5310006F-BED7-4D2A-AE21-2AE782B1862C}" srcOrd="4" destOrd="0" presId="urn:microsoft.com/office/officeart/2005/8/layout/list1"/>
    <dgm:cxn modelId="{A3AD2FAF-058D-4490-BED1-3DC142BDBCD5}" type="presParOf" srcId="{5310006F-BED7-4D2A-AE21-2AE782B1862C}" destId="{A13DA9D4-5A04-4508-AB14-D2343587A29B}" srcOrd="0" destOrd="0" presId="urn:microsoft.com/office/officeart/2005/8/layout/list1"/>
    <dgm:cxn modelId="{878C02A7-4236-42C0-89D9-54E113606537}" type="presParOf" srcId="{5310006F-BED7-4D2A-AE21-2AE782B1862C}" destId="{F64FCDF0-D6DC-4145-A621-37D7DF7C1CDC}" srcOrd="1" destOrd="0" presId="urn:microsoft.com/office/officeart/2005/8/layout/list1"/>
    <dgm:cxn modelId="{E80D86AB-1577-44D5-9EA5-ABEE8961D7FA}" type="presParOf" srcId="{38D1EAD2-8255-4AA7-98E4-F5ABDFE189F2}" destId="{E980128C-1105-4BF7-A7DF-D1C6FCB5F784}" srcOrd="5" destOrd="0" presId="urn:microsoft.com/office/officeart/2005/8/layout/list1"/>
    <dgm:cxn modelId="{474FCE55-56A1-4932-A5B6-A7FCAB4C0D6A}" type="presParOf" srcId="{38D1EAD2-8255-4AA7-98E4-F5ABDFE189F2}" destId="{AFA0E07D-BF9B-4212-AF8A-CE2A566BFB9F}" srcOrd="6" destOrd="0" presId="urn:microsoft.com/office/officeart/2005/8/layout/list1"/>
    <dgm:cxn modelId="{3405A825-9AB4-4040-94DC-0777F461BA0C}" type="presParOf" srcId="{38D1EAD2-8255-4AA7-98E4-F5ABDFE189F2}" destId="{C97B2FE5-C375-4934-B108-45A4E204C9B5}" srcOrd="7" destOrd="0" presId="urn:microsoft.com/office/officeart/2005/8/layout/list1"/>
    <dgm:cxn modelId="{44C8DF31-A764-4489-B267-5CD0F6C6A56B}" type="presParOf" srcId="{38D1EAD2-8255-4AA7-98E4-F5ABDFE189F2}" destId="{3D252466-4E65-470F-BF28-81C8B1CB00D6}" srcOrd="8" destOrd="0" presId="urn:microsoft.com/office/officeart/2005/8/layout/list1"/>
    <dgm:cxn modelId="{073CA38D-AF6C-4E1B-A7A7-2C4266BEA517}" type="presParOf" srcId="{3D252466-4E65-470F-BF28-81C8B1CB00D6}" destId="{045BB34D-94D1-4D57-88C4-B09758E05511}" srcOrd="0" destOrd="0" presId="urn:microsoft.com/office/officeart/2005/8/layout/list1"/>
    <dgm:cxn modelId="{F5DB509A-654E-430D-A540-3EFB5FFA3B36}" type="presParOf" srcId="{3D252466-4E65-470F-BF28-81C8B1CB00D6}" destId="{82F01F02-36C8-4093-A492-4575BA67BE9D}" srcOrd="1" destOrd="0" presId="urn:microsoft.com/office/officeart/2005/8/layout/list1"/>
    <dgm:cxn modelId="{0E69F428-4698-4AC6-91BF-EADE7EFC0E18}" type="presParOf" srcId="{38D1EAD2-8255-4AA7-98E4-F5ABDFE189F2}" destId="{0086294A-BAED-4559-B27C-D94B897A0E47}" srcOrd="9" destOrd="0" presId="urn:microsoft.com/office/officeart/2005/8/layout/list1"/>
    <dgm:cxn modelId="{283A7907-6559-46E7-8378-2F488FDABD5D}" type="presParOf" srcId="{38D1EAD2-8255-4AA7-98E4-F5ABDFE189F2}" destId="{FB3471DD-D9EE-41C2-AB06-41FCEDA7CAD0}" srcOrd="10" destOrd="0" presId="urn:microsoft.com/office/officeart/2005/8/layout/list1"/>
    <dgm:cxn modelId="{C9909911-C176-4BB2-98E3-754682497AB8}" type="presParOf" srcId="{38D1EAD2-8255-4AA7-98E4-F5ABDFE189F2}" destId="{F2DE35F1-802C-4EF9-804C-0B41CD0BE63F}" srcOrd="11" destOrd="0" presId="urn:microsoft.com/office/officeart/2005/8/layout/list1"/>
    <dgm:cxn modelId="{7AA56E08-5EEE-478B-B6A4-16AE6B4E5C1C}" type="presParOf" srcId="{38D1EAD2-8255-4AA7-98E4-F5ABDFE189F2}" destId="{7B455068-5187-4B60-8721-F4939F090E30}" srcOrd="12" destOrd="0" presId="urn:microsoft.com/office/officeart/2005/8/layout/list1"/>
    <dgm:cxn modelId="{A503EE09-3B60-4E5C-B255-B863E8D887BC}" type="presParOf" srcId="{7B455068-5187-4B60-8721-F4939F090E30}" destId="{35DA4E6F-A21D-4383-8BCF-8CE102139ABA}" srcOrd="0" destOrd="0" presId="urn:microsoft.com/office/officeart/2005/8/layout/list1"/>
    <dgm:cxn modelId="{612226B3-F8BD-4491-8E70-29C18B856462}" type="presParOf" srcId="{7B455068-5187-4B60-8721-F4939F090E30}" destId="{7F7D2702-B5C8-4655-9283-C78B062F2CE7}" srcOrd="1" destOrd="0" presId="urn:microsoft.com/office/officeart/2005/8/layout/list1"/>
    <dgm:cxn modelId="{50523ACE-DDD4-45EC-82BA-3EB6E5F9273A}" type="presParOf" srcId="{38D1EAD2-8255-4AA7-98E4-F5ABDFE189F2}" destId="{27185451-8D22-4FA1-90AD-0900BF62566E}" srcOrd="13" destOrd="0" presId="urn:microsoft.com/office/officeart/2005/8/layout/list1"/>
    <dgm:cxn modelId="{1BD8B3B5-0693-4FD6-A30B-86D4E3A80617}" type="presParOf" srcId="{38D1EAD2-8255-4AA7-98E4-F5ABDFE189F2}" destId="{49381F32-C960-4814-9890-38040CF4422A}" srcOrd="14" destOrd="0" presId="urn:microsoft.com/office/officeart/2005/8/layout/list1"/>
    <dgm:cxn modelId="{B4F5C3F9-33E2-437A-8F9C-B3B8C7930304}" type="presParOf" srcId="{38D1EAD2-8255-4AA7-98E4-F5ABDFE189F2}" destId="{1B65C4C0-A169-422A-BA56-C866AD596537}" srcOrd="15" destOrd="0" presId="urn:microsoft.com/office/officeart/2005/8/layout/list1"/>
    <dgm:cxn modelId="{2C07EBB7-3DC8-44CC-9D09-278745FC987F}" type="presParOf" srcId="{38D1EAD2-8255-4AA7-98E4-F5ABDFE189F2}" destId="{5B9523B9-0224-474D-B35A-081ADFACAA25}" srcOrd="16" destOrd="0" presId="urn:microsoft.com/office/officeart/2005/8/layout/list1"/>
    <dgm:cxn modelId="{C6BE7BF2-8C70-46EA-891D-E5FF190A75E0}" type="presParOf" srcId="{5B9523B9-0224-474D-B35A-081ADFACAA25}" destId="{3C3511F8-0AA2-4679-9A69-7E666F67C16C}" srcOrd="0" destOrd="0" presId="urn:microsoft.com/office/officeart/2005/8/layout/list1"/>
    <dgm:cxn modelId="{4415A44D-3F6B-4243-BF79-DCA2DE484356}" type="presParOf" srcId="{5B9523B9-0224-474D-B35A-081ADFACAA25}" destId="{572F4693-AC3A-4A86-8072-02C82DA6839D}" srcOrd="1" destOrd="0" presId="urn:microsoft.com/office/officeart/2005/8/layout/list1"/>
    <dgm:cxn modelId="{2135A091-73A4-4FA3-8EE7-D7019FC420F0}" type="presParOf" srcId="{38D1EAD2-8255-4AA7-98E4-F5ABDFE189F2}" destId="{A81DBB62-0DDD-4E91-827C-00CA239FC865}" srcOrd="17" destOrd="0" presId="urn:microsoft.com/office/officeart/2005/8/layout/list1"/>
    <dgm:cxn modelId="{AA92B4F8-BFA2-4AED-B6BD-746FC5B1494F}" type="presParOf" srcId="{38D1EAD2-8255-4AA7-98E4-F5ABDFE189F2}" destId="{C0D3A9DF-0158-4AE4-82E6-CCDADBD968F0}" srcOrd="18" destOrd="0" presId="urn:microsoft.com/office/officeart/2005/8/layout/list1"/>
    <dgm:cxn modelId="{0A311F5C-63FB-4300-BAB4-A3DC55E15A45}" type="presParOf" srcId="{38D1EAD2-8255-4AA7-98E4-F5ABDFE189F2}" destId="{66BC4E0F-2050-42EE-9CAD-68FCE435F102}" srcOrd="19" destOrd="0" presId="urn:microsoft.com/office/officeart/2005/8/layout/list1"/>
    <dgm:cxn modelId="{052093E7-8BF2-4BF3-875F-EEB798E2C3E3}" type="presParOf" srcId="{38D1EAD2-8255-4AA7-98E4-F5ABDFE189F2}" destId="{56F63ABA-B285-4965-9C37-E597CF7281EC}" srcOrd="20" destOrd="0" presId="urn:microsoft.com/office/officeart/2005/8/layout/list1"/>
    <dgm:cxn modelId="{59E2A972-2DC4-4359-9164-CD251D6BC30B}" type="presParOf" srcId="{56F63ABA-B285-4965-9C37-E597CF7281EC}" destId="{4E4313C7-5550-45BE-940E-A6770E899912}" srcOrd="0" destOrd="0" presId="urn:microsoft.com/office/officeart/2005/8/layout/list1"/>
    <dgm:cxn modelId="{123F84A6-BDE8-4348-BFA5-CBE59C8492A9}" type="presParOf" srcId="{56F63ABA-B285-4965-9C37-E597CF7281EC}" destId="{AD2CD59B-A59E-47B4-95D0-FD83C9482269}" srcOrd="1" destOrd="0" presId="urn:microsoft.com/office/officeart/2005/8/layout/list1"/>
    <dgm:cxn modelId="{25841FA1-AD2C-437B-B0A0-D19B3DC44397}" type="presParOf" srcId="{38D1EAD2-8255-4AA7-98E4-F5ABDFE189F2}" destId="{3500408E-7674-4D97-A31E-E1F8A3CE8400}" srcOrd="21" destOrd="0" presId="urn:microsoft.com/office/officeart/2005/8/layout/list1"/>
    <dgm:cxn modelId="{413A6799-6A90-4BD8-B69A-80A8AA647AE6}" type="presParOf" srcId="{38D1EAD2-8255-4AA7-98E4-F5ABDFE189F2}" destId="{17BD5B3F-860D-4123-ABFE-24EAC002967E}" srcOrd="22" destOrd="0" presId="urn:microsoft.com/office/officeart/2005/8/layout/list1"/>
    <dgm:cxn modelId="{44E6E0EF-4873-452A-AEBB-338C43BEEE76}" type="presParOf" srcId="{38D1EAD2-8255-4AA7-98E4-F5ABDFE189F2}" destId="{5FF8B96A-6AC2-4319-B29E-28E920FED7E6}" srcOrd="23" destOrd="0" presId="urn:microsoft.com/office/officeart/2005/8/layout/list1"/>
    <dgm:cxn modelId="{09EFC564-3FD0-4497-8CAE-1D8AE339CBC6}" type="presParOf" srcId="{38D1EAD2-8255-4AA7-98E4-F5ABDFE189F2}" destId="{C2D1E910-9CEE-40D0-BB07-AFFE86E87033}" srcOrd="24" destOrd="0" presId="urn:microsoft.com/office/officeart/2005/8/layout/list1"/>
    <dgm:cxn modelId="{09CE97D9-8827-4846-9612-AFCE1387A3E5}" type="presParOf" srcId="{C2D1E910-9CEE-40D0-BB07-AFFE86E87033}" destId="{F525968E-CF06-461E-9EC8-83BDE5B9749F}" srcOrd="0" destOrd="0" presId="urn:microsoft.com/office/officeart/2005/8/layout/list1"/>
    <dgm:cxn modelId="{7E7F0C84-A50D-4D6F-BF9E-544A2B1C925C}" type="presParOf" srcId="{C2D1E910-9CEE-40D0-BB07-AFFE86E87033}" destId="{85844EF0-CFC0-4710-99F4-AD3BFFEAE2CE}" srcOrd="1" destOrd="0" presId="urn:microsoft.com/office/officeart/2005/8/layout/list1"/>
    <dgm:cxn modelId="{4D48AE4D-CDA1-4237-B826-0CE6481F446F}" type="presParOf" srcId="{38D1EAD2-8255-4AA7-98E4-F5ABDFE189F2}" destId="{92ACE32F-DA63-4628-9BCF-2EDE340278DB}" srcOrd="25" destOrd="0" presId="urn:microsoft.com/office/officeart/2005/8/layout/list1"/>
    <dgm:cxn modelId="{55B2A793-D323-4270-BBC1-0F6272DF24CB}" type="presParOf" srcId="{38D1EAD2-8255-4AA7-98E4-F5ABDFE189F2}" destId="{A7CB3525-F7BD-4E98-8FEC-D988B5418AD0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25AE74-9985-47A6-A86D-D697E02FC694}">
      <dsp:nvSpPr>
        <dsp:cNvPr id="0" name=""/>
        <dsp:cNvSpPr/>
      </dsp:nvSpPr>
      <dsp:spPr>
        <a:xfrm>
          <a:off x="252654" y="3459"/>
          <a:ext cx="7724290" cy="80886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Phase-I</a:t>
          </a:r>
        </a:p>
      </dsp:txBody>
      <dsp:txXfrm>
        <a:off x="276345" y="27150"/>
        <a:ext cx="7676908" cy="761481"/>
      </dsp:txXfrm>
    </dsp:sp>
    <dsp:sp modelId="{82B8A40E-5101-4C12-AED9-403348A10E12}">
      <dsp:nvSpPr>
        <dsp:cNvPr id="0" name=""/>
        <dsp:cNvSpPr/>
      </dsp:nvSpPr>
      <dsp:spPr>
        <a:xfrm rot="5400000">
          <a:off x="3963138" y="832544"/>
          <a:ext cx="303323" cy="36398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 rot="-5400000">
        <a:off x="4005604" y="862877"/>
        <a:ext cx="218392" cy="212326"/>
      </dsp:txXfrm>
    </dsp:sp>
    <dsp:sp modelId="{2EF425BD-DAFF-4BAE-9971-BF9D54F737BF}">
      <dsp:nvSpPr>
        <dsp:cNvPr id="0" name=""/>
        <dsp:cNvSpPr/>
      </dsp:nvSpPr>
      <dsp:spPr>
        <a:xfrm>
          <a:off x="148279" y="1216754"/>
          <a:ext cx="7933041" cy="80886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Revaluation</a:t>
          </a:r>
        </a:p>
      </dsp:txBody>
      <dsp:txXfrm>
        <a:off x="171970" y="1240445"/>
        <a:ext cx="7885659" cy="761481"/>
      </dsp:txXfrm>
    </dsp:sp>
    <dsp:sp modelId="{4A88B5FA-C654-40EC-B207-FF3FC7BC8F3C}">
      <dsp:nvSpPr>
        <dsp:cNvPr id="0" name=""/>
        <dsp:cNvSpPr/>
      </dsp:nvSpPr>
      <dsp:spPr>
        <a:xfrm rot="5400000">
          <a:off x="3963138" y="2045839"/>
          <a:ext cx="303323" cy="363988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 rot="-5400000">
        <a:off x="4005604" y="2076172"/>
        <a:ext cx="218392" cy="212326"/>
      </dsp:txXfrm>
    </dsp:sp>
    <dsp:sp modelId="{E558DE86-760B-4594-9762-5E2F969A700C}">
      <dsp:nvSpPr>
        <dsp:cNvPr id="0" name=""/>
        <dsp:cNvSpPr/>
      </dsp:nvSpPr>
      <dsp:spPr>
        <a:xfrm>
          <a:off x="43887" y="2430049"/>
          <a:ext cx="8141825" cy="80886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  Phase II -periodontal surgery</a:t>
          </a:r>
          <a:endParaRPr lang="en-US" sz="1800" kern="1200" dirty="0"/>
        </a:p>
      </dsp:txBody>
      <dsp:txXfrm>
        <a:off x="67578" y="2453740"/>
        <a:ext cx="8094443" cy="761481"/>
      </dsp:txXfrm>
    </dsp:sp>
    <dsp:sp modelId="{BE8E29D1-B0C2-4D9A-A467-B7AB29053FD0}">
      <dsp:nvSpPr>
        <dsp:cNvPr id="0" name=""/>
        <dsp:cNvSpPr/>
      </dsp:nvSpPr>
      <dsp:spPr>
        <a:xfrm rot="5400000">
          <a:off x="3963138" y="3259134"/>
          <a:ext cx="303323" cy="363988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 rot="-5400000">
        <a:off x="4005604" y="3289467"/>
        <a:ext cx="218392" cy="212326"/>
      </dsp:txXfrm>
    </dsp:sp>
    <dsp:sp modelId="{BA2D3E2F-F3F4-4261-B717-9D92B582B744}">
      <dsp:nvSpPr>
        <dsp:cNvPr id="0" name=""/>
        <dsp:cNvSpPr/>
      </dsp:nvSpPr>
      <dsp:spPr>
        <a:xfrm>
          <a:off x="76193" y="3643344"/>
          <a:ext cx="8077213" cy="8088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Phase III (Restorative)</a:t>
          </a:r>
        </a:p>
      </dsp:txBody>
      <dsp:txXfrm>
        <a:off x="99884" y="3667035"/>
        <a:ext cx="8029831" cy="761481"/>
      </dsp:txXfrm>
    </dsp:sp>
    <dsp:sp modelId="{E47D7F6A-9B7E-4E77-A8A9-2F18DAD00F43}">
      <dsp:nvSpPr>
        <dsp:cNvPr id="0" name=""/>
        <dsp:cNvSpPr/>
      </dsp:nvSpPr>
      <dsp:spPr>
        <a:xfrm rot="5400000">
          <a:off x="3963138" y="4472430"/>
          <a:ext cx="303323" cy="363988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 rot="-5400000">
        <a:off x="4005604" y="4502763"/>
        <a:ext cx="218392" cy="212326"/>
      </dsp:txXfrm>
    </dsp:sp>
    <dsp:sp modelId="{F6D89D74-6E37-44A7-82DD-435104864D03}">
      <dsp:nvSpPr>
        <dsp:cNvPr id="0" name=""/>
        <dsp:cNvSpPr/>
      </dsp:nvSpPr>
      <dsp:spPr>
        <a:xfrm>
          <a:off x="76193" y="4856640"/>
          <a:ext cx="8077213" cy="80886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 err="1"/>
            <a:t>PhaseIV</a:t>
          </a:r>
          <a:r>
            <a:rPr lang="en-US" sz="2800" b="1" kern="1200" dirty="0"/>
            <a:t> (Maintenance)</a:t>
          </a:r>
        </a:p>
      </dsp:txBody>
      <dsp:txXfrm>
        <a:off x="99884" y="4880331"/>
        <a:ext cx="8029831" cy="7614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77B9D4-1C67-405B-9AF3-F3081BDB816C}">
      <dsp:nvSpPr>
        <dsp:cNvPr id="0" name=""/>
        <dsp:cNvSpPr/>
      </dsp:nvSpPr>
      <dsp:spPr>
        <a:xfrm>
          <a:off x="894174" y="-170914"/>
          <a:ext cx="5568250" cy="68376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chemeClr val="tx1"/>
              </a:solidFill>
            </a:rPr>
            <a:t>PHASE IV (Maintenance)</a:t>
          </a:r>
        </a:p>
      </dsp:txBody>
      <dsp:txXfrm>
        <a:off x="914201" y="-150887"/>
        <a:ext cx="5528196" cy="643708"/>
      </dsp:txXfrm>
    </dsp:sp>
    <dsp:sp modelId="{575C69D1-E02E-41F2-9E5B-356F4CCDB333}">
      <dsp:nvSpPr>
        <dsp:cNvPr id="0" name=""/>
        <dsp:cNvSpPr/>
      </dsp:nvSpPr>
      <dsp:spPr>
        <a:xfrm rot="2806660">
          <a:off x="4324308" y="857627"/>
          <a:ext cx="1024109" cy="239317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/>
        </a:p>
      </dsp:txBody>
      <dsp:txXfrm>
        <a:off x="4396103" y="905490"/>
        <a:ext cx="880519" cy="143591"/>
      </dsp:txXfrm>
    </dsp:sp>
    <dsp:sp modelId="{CBA65095-491E-489A-9EC3-57CBF0A401B9}">
      <dsp:nvSpPr>
        <dsp:cNvPr id="0" name=""/>
        <dsp:cNvSpPr/>
      </dsp:nvSpPr>
      <dsp:spPr>
        <a:xfrm>
          <a:off x="4836087" y="1441722"/>
          <a:ext cx="3303436" cy="13708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solidFill>
                <a:schemeClr val="tx1"/>
              </a:solidFill>
            </a:rPr>
            <a:t>Phase III (Restorative)</a:t>
          </a:r>
        </a:p>
      </dsp:txBody>
      <dsp:txXfrm>
        <a:off x="4876237" y="1481872"/>
        <a:ext cx="3223136" cy="1290507"/>
      </dsp:txXfrm>
    </dsp:sp>
    <dsp:sp modelId="{3EA5C261-302F-4328-8575-BDDD1BFF4D91}">
      <dsp:nvSpPr>
        <dsp:cNvPr id="0" name=""/>
        <dsp:cNvSpPr/>
      </dsp:nvSpPr>
      <dsp:spPr>
        <a:xfrm rot="10800000">
          <a:off x="3683963" y="2007468"/>
          <a:ext cx="1024109" cy="239317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/>
        </a:p>
      </dsp:txBody>
      <dsp:txXfrm rot="10800000">
        <a:off x="3755758" y="2055331"/>
        <a:ext cx="880519" cy="143591"/>
      </dsp:txXfrm>
    </dsp:sp>
    <dsp:sp modelId="{8DE3DCB5-DA5D-4AE0-B9E8-6CC44630AAEA}">
      <dsp:nvSpPr>
        <dsp:cNvPr id="0" name=""/>
        <dsp:cNvSpPr/>
      </dsp:nvSpPr>
      <dsp:spPr>
        <a:xfrm>
          <a:off x="0" y="1555415"/>
          <a:ext cx="3555950" cy="11434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chemeClr val="tx1"/>
              </a:solidFill>
            </a:rPr>
            <a:t>Phase II(periodontal surgery)</a:t>
          </a:r>
        </a:p>
      </dsp:txBody>
      <dsp:txXfrm>
        <a:off x="33490" y="1588905"/>
        <a:ext cx="3488970" cy="1076442"/>
      </dsp:txXfrm>
    </dsp:sp>
    <dsp:sp modelId="{70C62C7E-6AB7-431C-96F1-03AC14A0DC74}">
      <dsp:nvSpPr>
        <dsp:cNvPr id="0" name=""/>
        <dsp:cNvSpPr/>
      </dsp:nvSpPr>
      <dsp:spPr>
        <a:xfrm rot="18850231">
          <a:off x="2327717" y="856822"/>
          <a:ext cx="1024109" cy="239317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/>
        </a:p>
      </dsp:txBody>
      <dsp:txXfrm>
        <a:off x="2399512" y="904685"/>
        <a:ext cx="880519" cy="14359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F69C52-116F-4652-9F56-FD6BAE94BDDF}">
      <dsp:nvSpPr>
        <dsp:cNvPr id="0" name=""/>
        <dsp:cNvSpPr/>
      </dsp:nvSpPr>
      <dsp:spPr>
        <a:xfrm>
          <a:off x="0" y="902831"/>
          <a:ext cx="8001000" cy="17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ED44D93-3346-4ACC-A2AD-4127E879A299}">
      <dsp:nvSpPr>
        <dsp:cNvPr id="0" name=""/>
        <dsp:cNvSpPr/>
      </dsp:nvSpPr>
      <dsp:spPr>
        <a:xfrm>
          <a:off x="399659" y="76201"/>
          <a:ext cx="6807101" cy="92995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1693" tIns="0" rIns="211693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latin typeface="Times New Roman" pitchFamily="18" charset="0"/>
              <a:cs typeface="Times New Roman" pitchFamily="18" charset="0"/>
            </a:rPr>
            <a:t>An Update Of The Medical &amp; Dental History</a:t>
          </a:r>
          <a:endParaRPr lang="en-US" sz="2800" b="1" kern="1200" dirty="0"/>
        </a:p>
      </dsp:txBody>
      <dsp:txXfrm>
        <a:off x="445055" y="121597"/>
        <a:ext cx="6716309" cy="839158"/>
      </dsp:txXfrm>
    </dsp:sp>
    <dsp:sp modelId="{AFA0E07D-BF9B-4212-AF8A-CE2A566BFB9F}">
      <dsp:nvSpPr>
        <dsp:cNvPr id="0" name=""/>
        <dsp:cNvSpPr/>
      </dsp:nvSpPr>
      <dsp:spPr>
        <a:xfrm>
          <a:off x="0" y="1515842"/>
          <a:ext cx="8001000" cy="17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64FCDF0-D6DC-4145-A621-37D7DF7C1CDC}">
      <dsp:nvSpPr>
        <dsp:cNvPr id="0" name=""/>
        <dsp:cNvSpPr/>
      </dsp:nvSpPr>
      <dsp:spPr>
        <a:xfrm>
          <a:off x="400050" y="1117031"/>
          <a:ext cx="6800874" cy="502131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1693" tIns="0" rIns="211693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latin typeface="Times New Roman" pitchFamily="18" charset="0"/>
              <a:cs typeface="Times New Roman" pitchFamily="18" charset="0"/>
            </a:rPr>
            <a:t>Radiographic Review</a:t>
          </a:r>
          <a:r>
            <a:rPr lang="en-US" sz="800" kern="1200" dirty="0">
              <a:latin typeface="Times New Roman" pitchFamily="18" charset="0"/>
              <a:cs typeface="Times New Roman" pitchFamily="18" charset="0"/>
            </a:rPr>
            <a:t>, </a:t>
          </a:r>
          <a:endParaRPr lang="en-US" sz="800" kern="1200" dirty="0"/>
        </a:p>
      </dsp:txBody>
      <dsp:txXfrm>
        <a:off x="424562" y="1141543"/>
        <a:ext cx="6751850" cy="453107"/>
      </dsp:txXfrm>
    </dsp:sp>
    <dsp:sp modelId="{FB3471DD-D9EE-41C2-AB06-41FCEDA7CAD0}">
      <dsp:nvSpPr>
        <dsp:cNvPr id="0" name=""/>
        <dsp:cNvSpPr/>
      </dsp:nvSpPr>
      <dsp:spPr>
        <a:xfrm>
          <a:off x="0" y="2344325"/>
          <a:ext cx="8001000" cy="17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2F01F02-36C8-4093-A492-4575BA67BE9D}">
      <dsp:nvSpPr>
        <dsp:cNvPr id="0" name=""/>
        <dsp:cNvSpPr/>
      </dsp:nvSpPr>
      <dsp:spPr>
        <a:xfrm>
          <a:off x="399659" y="1730042"/>
          <a:ext cx="6818459" cy="717602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1693" tIns="0" rIns="211693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latin typeface="Times New Roman" pitchFamily="18" charset="0"/>
              <a:cs typeface="Times New Roman" pitchFamily="18" charset="0"/>
            </a:rPr>
            <a:t>Extra oral &amp; Intraoral Soft Tissue Examination</a:t>
          </a:r>
          <a:endParaRPr lang="en-US" sz="2800" b="1" kern="1200" dirty="0"/>
        </a:p>
      </dsp:txBody>
      <dsp:txXfrm>
        <a:off x="434689" y="1765072"/>
        <a:ext cx="6748399" cy="647542"/>
      </dsp:txXfrm>
    </dsp:sp>
    <dsp:sp modelId="{49381F32-C960-4814-9890-38040CF4422A}">
      <dsp:nvSpPr>
        <dsp:cNvPr id="0" name=""/>
        <dsp:cNvSpPr/>
      </dsp:nvSpPr>
      <dsp:spPr>
        <a:xfrm>
          <a:off x="0" y="3266189"/>
          <a:ext cx="8001000" cy="17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F7D2702-B5C8-4655-9283-C78B062F2CE7}">
      <dsp:nvSpPr>
        <dsp:cNvPr id="0" name=""/>
        <dsp:cNvSpPr/>
      </dsp:nvSpPr>
      <dsp:spPr>
        <a:xfrm>
          <a:off x="399659" y="2558525"/>
          <a:ext cx="6794232" cy="810983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1693" tIns="0" rIns="211693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latin typeface="Times New Roman" pitchFamily="18" charset="0"/>
              <a:cs typeface="Times New Roman" pitchFamily="18" charset="0"/>
            </a:rPr>
            <a:t>Dental Examination &amp; Periodontal Evaluation</a:t>
          </a:r>
          <a:endParaRPr lang="en-US" sz="2800" b="1" kern="1200" dirty="0"/>
        </a:p>
      </dsp:txBody>
      <dsp:txXfrm>
        <a:off x="439248" y="2598114"/>
        <a:ext cx="6715054" cy="731805"/>
      </dsp:txXfrm>
    </dsp:sp>
    <dsp:sp modelId="{C0D3A9DF-0158-4AE4-82E6-CCDADBD968F0}">
      <dsp:nvSpPr>
        <dsp:cNvPr id="0" name=""/>
        <dsp:cNvSpPr/>
      </dsp:nvSpPr>
      <dsp:spPr>
        <a:xfrm>
          <a:off x="0" y="4222728"/>
          <a:ext cx="8001000" cy="17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72F4693-AC3A-4A86-8072-02C82DA6839D}">
      <dsp:nvSpPr>
        <dsp:cNvPr id="0" name=""/>
        <dsp:cNvSpPr/>
      </dsp:nvSpPr>
      <dsp:spPr>
        <a:xfrm>
          <a:off x="399659" y="3480389"/>
          <a:ext cx="6794232" cy="845659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1693" tIns="0" rIns="211693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latin typeface="Times New Roman" pitchFamily="18" charset="0"/>
              <a:cs typeface="Times New Roman" pitchFamily="18" charset="0"/>
            </a:rPr>
            <a:t>Removal Of The Bacterial Flora From </a:t>
          </a:r>
          <a:r>
            <a:rPr lang="en-US" sz="2400" b="1" kern="1200" dirty="0" err="1">
              <a:latin typeface="Times New Roman" pitchFamily="18" charset="0"/>
              <a:cs typeface="Times New Roman" pitchFamily="18" charset="0"/>
            </a:rPr>
            <a:t>Crevicular</a:t>
          </a:r>
          <a:r>
            <a:rPr lang="en-US" sz="2400" b="1" kern="1200" dirty="0">
              <a:latin typeface="Times New Roman" pitchFamily="18" charset="0"/>
              <a:cs typeface="Times New Roman" pitchFamily="18" charset="0"/>
            </a:rPr>
            <a:t> &amp; Pocket Areas,</a:t>
          </a:r>
          <a:endParaRPr lang="en-US" sz="2400" b="1" kern="1200" dirty="0"/>
        </a:p>
      </dsp:txBody>
      <dsp:txXfrm>
        <a:off x="440941" y="3521671"/>
        <a:ext cx="6711668" cy="763095"/>
      </dsp:txXfrm>
    </dsp:sp>
    <dsp:sp modelId="{17BD5B3F-860D-4123-ABFE-24EAC002967E}">
      <dsp:nvSpPr>
        <dsp:cNvPr id="0" name=""/>
        <dsp:cNvSpPr/>
      </dsp:nvSpPr>
      <dsp:spPr>
        <a:xfrm>
          <a:off x="0" y="4880543"/>
          <a:ext cx="8001000" cy="17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D2CD59B-A59E-47B4-95D0-FD83C9482269}">
      <dsp:nvSpPr>
        <dsp:cNvPr id="0" name=""/>
        <dsp:cNvSpPr/>
      </dsp:nvSpPr>
      <dsp:spPr>
        <a:xfrm>
          <a:off x="400050" y="4436928"/>
          <a:ext cx="6800874" cy="546934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1693" tIns="0" rIns="211693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Times New Roman" pitchFamily="18" charset="0"/>
              <a:cs typeface="Times New Roman" pitchFamily="18" charset="0"/>
            </a:rPr>
            <a:t>Scaling &amp; Root </a:t>
          </a:r>
          <a:r>
            <a:rPr lang="en-US" sz="2000" b="1" kern="1200" dirty="0" err="1">
              <a:latin typeface="Times New Roman" pitchFamily="18" charset="0"/>
              <a:cs typeface="Times New Roman" pitchFamily="18" charset="0"/>
            </a:rPr>
            <a:t>Planing</a:t>
          </a:r>
          <a:r>
            <a:rPr lang="en-US" sz="2000" b="1" kern="1200" dirty="0">
              <a:latin typeface="Times New Roman" pitchFamily="18" charset="0"/>
              <a:cs typeface="Times New Roman" pitchFamily="18" charset="0"/>
            </a:rPr>
            <a:t> Where Indicated</a:t>
          </a:r>
          <a:endParaRPr lang="en-US" sz="2000" b="1" kern="1200" dirty="0"/>
        </a:p>
      </dsp:txBody>
      <dsp:txXfrm>
        <a:off x="426749" y="4463627"/>
        <a:ext cx="6747476" cy="493536"/>
      </dsp:txXfrm>
    </dsp:sp>
    <dsp:sp modelId="{A7CB3525-F7BD-4E98-8FEC-D988B5418AD0}">
      <dsp:nvSpPr>
        <dsp:cNvPr id="0" name=""/>
        <dsp:cNvSpPr/>
      </dsp:nvSpPr>
      <dsp:spPr>
        <a:xfrm>
          <a:off x="0" y="5843398"/>
          <a:ext cx="8001000" cy="17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5844EF0-CFC0-4710-99F4-AD3BFFEAE2CE}">
      <dsp:nvSpPr>
        <dsp:cNvPr id="0" name=""/>
        <dsp:cNvSpPr/>
      </dsp:nvSpPr>
      <dsp:spPr>
        <a:xfrm>
          <a:off x="399659" y="5094743"/>
          <a:ext cx="6795351" cy="851974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1693" tIns="0" rIns="211693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Times New Roman" pitchFamily="18" charset="0"/>
              <a:cs typeface="Times New Roman" pitchFamily="18" charset="0"/>
            </a:rPr>
            <a:t>Polishing Of The Teeth, &amp; A Review Of The Patient's Plaque Control Efficacy</a:t>
          </a:r>
          <a:r>
            <a:rPr lang="en-US" sz="600" kern="1200" dirty="0">
              <a:latin typeface="Times New Roman" pitchFamily="18" charset="0"/>
              <a:cs typeface="Times New Roman" pitchFamily="18" charset="0"/>
            </a:rPr>
            <a:t>.</a:t>
          </a:r>
          <a:endParaRPr lang="en-US" sz="600" kern="1200" dirty="0"/>
        </a:p>
      </dsp:txBody>
      <dsp:txXfrm>
        <a:off x="441249" y="5136333"/>
        <a:ext cx="6712171" cy="7687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16BB85-AB5B-4743-8960-5B087187C3AA}" type="datetimeFigureOut">
              <a:rPr lang="en-US" smtClean="0"/>
              <a:pPr/>
              <a:t>7/6/2022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08A979-0C47-4C86-AB6C-9D3CACE7B5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484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4-19%o</a:t>
            </a:r>
            <a:r>
              <a:rPr lang="en-US" baseline="0" dirty="0"/>
              <a:t> pt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08A979-0C47-4C86-AB6C-9D3CACE7B5C7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4-19%o</a:t>
            </a:r>
            <a:r>
              <a:rPr lang="en-US" baseline="0"/>
              <a:t> pt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08A979-0C47-4C86-AB6C-9D3CACE7B5C7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4-19%o</a:t>
            </a:r>
            <a:r>
              <a:rPr lang="en-US" baseline="0"/>
              <a:t> pt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08A979-0C47-4C86-AB6C-9D3CACE7B5C7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E:\spt\SPT\centella-f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2590800"/>
            <a:ext cx="8229600" cy="21336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SUPPORTIVE PERIODONTAL THERAPY</a:t>
            </a:r>
          </a:p>
        </p:txBody>
      </p:sp>
      <p:pic>
        <p:nvPicPr>
          <p:cNvPr id="4" name="Picture 3" descr="rungta logo">
            <a:extLst>
              <a:ext uri="{FF2B5EF4-FFF2-40B4-BE49-F238E27FC236}">
                <a16:creationId xmlns:a16="http://schemas.microsoft.com/office/drawing/2014/main" id="{820F69A4-76FA-1EEC-76CA-A483AD87D4EE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38600" y="1357101"/>
            <a:ext cx="1512168" cy="1233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269A0E0-EC70-A9DB-5BFC-F4236633C002}"/>
              </a:ext>
            </a:extLst>
          </p:cNvPr>
          <p:cNvSpPr txBox="1"/>
          <p:nvPr/>
        </p:nvSpPr>
        <p:spPr>
          <a:xfrm>
            <a:off x="1143000" y="279883"/>
            <a:ext cx="7162800" cy="107721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3200" u="sng" dirty="0">
                <a:solidFill>
                  <a:schemeClr val="tx2"/>
                </a:solidFill>
                <a:latin typeface="Forte" panose="03060902040502070203" pitchFamily="66" charset="0"/>
              </a:rPr>
              <a:t>RUNGTA COLLEGE OF DENTAL SCIENCES AND RESEARCH,BHILAI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BEDCF9A-7F55-2FF0-C298-AACC8CBD7211}"/>
              </a:ext>
            </a:extLst>
          </p:cNvPr>
          <p:cNvSpPr txBox="1"/>
          <p:nvPr/>
        </p:nvSpPr>
        <p:spPr>
          <a:xfrm>
            <a:off x="533400" y="5321757"/>
            <a:ext cx="2743200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latin typeface="Forte" panose="03060902040502070203" pitchFamily="66" charset="0"/>
              </a:rPr>
              <a:t>PRESENTED BY:</a:t>
            </a:r>
          </a:p>
          <a:p>
            <a:r>
              <a:rPr lang="en-US" dirty="0">
                <a:latin typeface="Forte" panose="03060902040502070203" pitchFamily="66" charset="0"/>
              </a:rPr>
              <a:t>Dr Sonika Bodhi</a:t>
            </a:r>
          </a:p>
          <a:p>
            <a:r>
              <a:rPr lang="en-US" dirty="0">
                <a:latin typeface="Forte" panose="03060902040502070203" pitchFamily="66" charset="0"/>
              </a:rPr>
              <a:t>Reader</a:t>
            </a:r>
          </a:p>
          <a:p>
            <a:r>
              <a:rPr lang="en-US" dirty="0">
                <a:latin typeface="Forte" panose="03060902040502070203" pitchFamily="66" charset="0"/>
              </a:rPr>
              <a:t>Dept. of Periodontology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E:\spt\SPT\centella-f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52600" y="76200"/>
            <a:ext cx="5715000" cy="11430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THERAPEUTIC OBJECTIVES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006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To Prevent The Progression &amp; Recurrence Of Periodontal Disease In Patients Who Have Previously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Been Treated For Gingivitis &amp;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Periodontitis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To Prevent The Loss Of Dental Implants After Clinical Stability Has Been Achieved.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E:\spt\SPT\centella-f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52600" y="76200"/>
            <a:ext cx="5715000" cy="11430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THERAPEUTIC OBJECTIVES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5626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To Reduce Tooth Loss By Monitoring The Dentition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&amp; Any Prosthetic Replacements Of The Natural Teeth.</a:t>
            </a:r>
          </a:p>
          <a:p>
            <a:pPr algn="just">
              <a:lnSpc>
                <a:spcPct val="15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To Diagnose &amp;Manage, In A Timely Manner,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Other Diseases Or Conditions Found Within Or Related To The Oral Cavity.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E:\spt\SPT\centella-f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4936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b="1" dirty="0">
                <a:solidFill>
                  <a:srgbClr val="00B050"/>
                </a:solidFill>
                <a:latin typeface="+mj-lt"/>
                <a:cs typeface="Times New Roman" pitchFamily="18" charset="0"/>
              </a:rPr>
              <a:t>Supportive Periodontal Therapy for patients with gingivitis</a:t>
            </a:r>
            <a:endParaRPr lang="en-US" b="1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570037"/>
            <a:ext cx="8229600" cy="513556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Adults whose effective oral hygiene is combined with periodic professional prophylaxis are healthier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periodontally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than patients who do not participate in SPT programs (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Lövdal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et al. 1961;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Suomi </a:t>
            </a:r>
            <a:r>
              <a:rPr lang="en-US" sz="3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et al. 1971).</a:t>
            </a:r>
          </a:p>
          <a:p>
            <a:pPr>
              <a:lnSpc>
                <a:spcPct val="150000"/>
              </a:lnSpc>
            </a:pP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One particular study of historical significance was performed on 1428 adults from an industrial company in Oslo, Norway (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Lövdal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et al.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1961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>
              <a:lnSpc>
                <a:spcPct val="15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E:\spt\SPT\centella-f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28601"/>
            <a:ext cx="8229600" cy="58674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Over a 5-year observation period, the subjects were recalled two to four times per year for instruction in oral hygiene and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supragingival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subgingival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scaling.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Gingival conditions improved by approximately 60% and tooth loss was reduced by about 50% of what would be expected without these efforts.</a:t>
            </a:r>
          </a:p>
          <a:p>
            <a:pPr>
              <a:lnSpc>
                <a:spcPct val="15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E:\spt\SPT\centella-f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28601"/>
            <a:ext cx="8229600" cy="58674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prevention of gingival inflammation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and early loss of attachment in patients with gingivitis depends on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the level of personal plaque control, </a:t>
            </a:r>
          </a:p>
          <a:p>
            <a:pPr lvl="1">
              <a:lnSpc>
                <a:spcPct val="150000"/>
              </a:lnSpc>
            </a:pPr>
            <a:r>
              <a:rPr lang="en-US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further measures to reduce the accumulation of </a:t>
            </a:r>
            <a:r>
              <a:rPr lang="en-US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supragingival</a:t>
            </a:r>
            <a:r>
              <a:rPr lang="en-US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subgingival</a:t>
            </a:r>
            <a:r>
              <a:rPr lang="en-US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plaque.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E:\spt\SPT\centella-f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4936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b="1" dirty="0">
                <a:solidFill>
                  <a:srgbClr val="00B050"/>
                </a:solidFill>
                <a:latin typeface="+mj-lt"/>
                <a:cs typeface="Times New Roman" pitchFamily="18" charset="0"/>
              </a:rPr>
              <a:t>Supportive Periodontal Therapy for patients with PERIODONTITIS</a:t>
            </a:r>
            <a:endParaRPr lang="en-US" b="1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274320" indent="-274320">
              <a:lnSpc>
                <a:spcPct val="150000"/>
              </a:lnSpc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SPT is an absolute prerequisite to guarantee beneficial treatment outcomes with maintained levels of clinical attachment over long periods of time. </a:t>
            </a:r>
          </a:p>
          <a:p>
            <a:pPr marL="274320" indent="-274320">
              <a:lnSpc>
                <a:spcPct val="150000"/>
              </a:lnSpc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maintenance of treatment results for the majority of patients has been documented up to 14 years, and in a private practice situation even up to 30 years.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E:\spt\SPT\centella-f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32460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274320" indent="-274320">
              <a:lnSpc>
                <a:spcPct val="150000"/>
              </a:lnSpc>
              <a:buFont typeface="Wingdings 3"/>
              <a:buChar char=""/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 small proportion of patients will experience recurrent infections with progression of periodontal lesions in a few sites in a completely unpredictable mode. </a:t>
            </a:r>
          </a:p>
          <a:p>
            <a:pPr marL="274320" indent="-274320">
              <a:lnSpc>
                <a:spcPct val="150000"/>
              </a:lnSpc>
              <a:buFont typeface="Wingdings 3"/>
              <a:buChar char=""/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continuous risk assessment at </a:t>
            </a:r>
          </a:p>
          <a:p>
            <a:pPr marL="274320" indent="-274320">
              <a:lnSpc>
                <a:spcPct val="150000"/>
              </a:lnSpc>
              <a:buFont typeface="Wingdings 3"/>
              <a:buChar char=""/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subject,</a:t>
            </a:r>
          </a:p>
          <a:p>
            <a:pPr marL="274320" indent="-274320">
              <a:lnSpc>
                <a:spcPct val="150000"/>
              </a:lnSpc>
              <a:buFont typeface="Wingdings 3"/>
              <a:buChar char=""/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tooth and</a:t>
            </a:r>
          </a:p>
          <a:p>
            <a:pPr marL="274320" indent="-274320">
              <a:lnSpc>
                <a:spcPct val="150000"/>
              </a:lnSpc>
              <a:buFont typeface="Wingdings 3"/>
              <a:buChar char=""/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tooth site levels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therefore, represents a challenge for the SPT concept.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E:\spt\SPT\centella-f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81200" y="76200"/>
            <a:ext cx="5486400" cy="9144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3200" b="1" dirty="0">
                <a:solidFill>
                  <a:srgbClr val="00B050"/>
                </a:solidFill>
              </a:rPr>
              <a:t>MAINTENANCE PROGRAM</a:t>
            </a:r>
          </a:p>
        </p:txBody>
      </p:sp>
      <p:sp>
        <p:nvSpPr>
          <p:cNvPr id="6" name="Rectangle 5"/>
          <p:cNvSpPr/>
          <p:nvPr/>
        </p:nvSpPr>
        <p:spPr>
          <a:xfrm>
            <a:off x="304800" y="914400"/>
            <a:ext cx="8610600" cy="560153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Periodic recall visits form the foundation of a meaningful long-term prevention program. 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interval between visits is initially set at 3 months but may be varied according to the patient’s needs. 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Periodontal care at each recall visit comprises of the following parts. 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E:\spt\SPT\centella-f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27" name="Picture 3" descr="C:\Users\admin\Desktop\Untitled.png"/>
          <p:cNvPicPr>
            <a:picLocks noChangeAspect="1" noChangeArrowheads="1"/>
          </p:cNvPicPr>
          <p:nvPr/>
        </p:nvPicPr>
        <p:blipFill>
          <a:blip r:embed="rId3"/>
          <a:srcRect b="6667"/>
          <a:stretch>
            <a:fillRect/>
          </a:stretch>
        </p:blipFill>
        <p:spPr bwMode="auto">
          <a:xfrm>
            <a:off x="531813" y="533400"/>
            <a:ext cx="8231187" cy="64008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reflection blurRad="12700" stA="38000" endPos="28000" dist="5000" dir="5400000" sy="-100000" algn="bl" rotWithShape="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sp>
        <p:nvSpPr>
          <p:cNvPr id="8" name="Rounded Rectangle 7"/>
          <p:cNvSpPr/>
          <p:nvPr/>
        </p:nvSpPr>
        <p:spPr>
          <a:xfrm>
            <a:off x="0" y="533400"/>
            <a:ext cx="2209800" cy="1676400"/>
          </a:xfrm>
          <a:prstGeom prst="round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Treatment of re-infected sites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048000" y="0"/>
            <a:ext cx="2743200" cy="1600200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Polishing</a:t>
            </a:r>
          </a:p>
          <a:p>
            <a:pPr algn="ctr"/>
            <a:r>
              <a:rPr lang="en-US" sz="2000" b="1" dirty="0">
                <a:solidFill>
                  <a:schemeClr val="tx1"/>
                </a:solidFill>
              </a:rPr>
              <a:t>Fluorides</a:t>
            </a:r>
          </a:p>
          <a:p>
            <a:pPr algn="ctr"/>
            <a:r>
              <a:rPr lang="en-US" sz="2000" b="1" dirty="0">
                <a:solidFill>
                  <a:schemeClr val="tx1"/>
                </a:solidFill>
              </a:rPr>
              <a:t>Determination of future SPT</a:t>
            </a:r>
          </a:p>
          <a:p>
            <a:pPr algn="ctr"/>
            <a:r>
              <a:rPr lang="en-US" sz="2000" b="1" dirty="0">
                <a:solidFill>
                  <a:schemeClr val="tx1"/>
                </a:solidFill>
              </a:rPr>
              <a:t>(8 minutes)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553200" y="1295400"/>
            <a:ext cx="2133600" cy="1447800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tx1"/>
                </a:solidFill>
              </a:rPr>
              <a:t>Examination</a:t>
            </a:r>
          </a:p>
          <a:p>
            <a:r>
              <a:rPr lang="en-US" sz="2400" b="1" dirty="0">
                <a:solidFill>
                  <a:schemeClr val="tx1"/>
                </a:solidFill>
              </a:rPr>
              <a:t>Reevaluation</a:t>
            </a:r>
          </a:p>
          <a:p>
            <a:r>
              <a:rPr lang="en-US" sz="2400" b="1" dirty="0">
                <a:solidFill>
                  <a:schemeClr val="tx1"/>
                </a:solidFill>
              </a:rPr>
              <a:t>Diagnosis</a:t>
            </a:r>
          </a:p>
          <a:p>
            <a:pPr algn="ctr"/>
            <a:r>
              <a:rPr lang="en-US" sz="2400" b="1" dirty="0">
                <a:solidFill>
                  <a:schemeClr val="tx1"/>
                </a:solidFill>
              </a:rPr>
              <a:t>(10-15 min)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019800" y="4800600"/>
            <a:ext cx="3048000" cy="1981200"/>
          </a:xfrm>
          <a:prstGeom prst="round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Motivation </a:t>
            </a:r>
          </a:p>
          <a:p>
            <a:pPr algn="ctr"/>
            <a:r>
              <a:rPr lang="en-US" sz="2000" b="1" dirty="0"/>
              <a:t>Reinstruction</a:t>
            </a:r>
          </a:p>
          <a:p>
            <a:pPr algn="ctr"/>
            <a:r>
              <a:rPr lang="en-US" sz="2000" b="1" dirty="0"/>
              <a:t>(5-7 minutes)</a:t>
            </a:r>
          </a:p>
          <a:p>
            <a:pPr algn="ctr"/>
            <a:r>
              <a:rPr lang="en-US" sz="2000" b="1" dirty="0"/>
              <a:t>Instrumentation</a:t>
            </a:r>
          </a:p>
          <a:p>
            <a:pPr algn="ctr"/>
            <a:r>
              <a:rPr lang="en-US" sz="2000" b="1" dirty="0"/>
              <a:t>Scaling &amp; root </a:t>
            </a:r>
            <a:r>
              <a:rPr lang="en-US" sz="2000" b="1" dirty="0" err="1"/>
              <a:t>planing</a:t>
            </a:r>
            <a:endParaRPr lang="en-US" sz="2000" b="1" dirty="0"/>
          </a:p>
          <a:p>
            <a:pPr algn="ctr"/>
            <a:r>
              <a:rPr lang="en-US" sz="2000" b="1" dirty="0"/>
              <a:t>(30-40 minutes)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52400" y="5334000"/>
            <a:ext cx="3124200" cy="1524000"/>
          </a:xfrm>
          <a:solidFill>
            <a:srgbClr val="00B05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r>
              <a:rPr lang="en-US" b="1" dirty="0"/>
              <a:t>SPT RECALL HOUR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E:\spt\SPT\centella-f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0"/>
            <a:ext cx="8001000" cy="64008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        Maintenance procedures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include</a:t>
            </a:r>
          </a:p>
          <a:p>
            <a:pPr>
              <a:lnSpc>
                <a:spcPct val="150000"/>
              </a:lnSpc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838200" y="762000"/>
          <a:ext cx="8001000" cy="609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E:\spt\SPT\centella-f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IN" sz="3200" dirty="0"/>
              <a:t>SPECIFIC LEARNING OBJECTIVES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19864"/>
            <a:ext cx="8229600" cy="45259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5336162"/>
              </p:ext>
            </p:extLst>
          </p:nvPr>
        </p:nvGraphicFramePr>
        <p:xfrm>
          <a:off x="1066800" y="1371600"/>
          <a:ext cx="7315200" cy="533401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229901074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556410157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4060782285"/>
                    </a:ext>
                  </a:extLst>
                </a:gridCol>
              </a:tblGrid>
              <a:tr h="341971">
                <a:tc>
                  <a:txBody>
                    <a:bodyPr/>
                    <a:lstStyle/>
                    <a:p>
                      <a:r>
                        <a:rPr lang="en-IN" dirty="0"/>
                        <a:t>Core areas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Domain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Category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3242738"/>
                  </a:ext>
                </a:extLst>
              </a:tr>
              <a:tr h="47021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Introduction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Affective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Desire to know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5038388"/>
                  </a:ext>
                </a:extLst>
              </a:tr>
              <a:tr h="47021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Definition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Cognitive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Nice to know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6398223"/>
                  </a:ext>
                </a:extLst>
              </a:tr>
              <a:tr h="47021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Therapeutic objectives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Cognitive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Nice to know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681684"/>
                  </a:ext>
                </a:extLst>
              </a:tr>
              <a:tr h="47021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SPT for gingivitis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Cognitive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Must to know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5731735"/>
                  </a:ext>
                </a:extLst>
              </a:tr>
              <a:tr h="47021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SPT for periodontitis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Cognitive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Must to know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9018354"/>
                  </a:ext>
                </a:extLst>
              </a:tr>
              <a:tr h="47021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Maintenance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Cognitive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Must to know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1736647"/>
                  </a:ext>
                </a:extLst>
              </a:tr>
              <a:tr h="85492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Classification of post treatment patients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Cognitive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Must to know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5777549"/>
                  </a:ext>
                </a:extLst>
              </a:tr>
              <a:tr h="1239644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>
                          <a:latin typeface="Times New Roman" pitchFamily="18" charset="0"/>
                          <a:cs typeface="Times New Roman" pitchFamily="18" charset="0"/>
                        </a:rPr>
                        <a:t>Maintainence</a:t>
                      </a: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 care for patients with dental implants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Cognitive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Nice to know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37911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E:\spt\SPT\centella-f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905000" cy="6858000"/>
          </a:xfrm>
          <a:prstGeom prst="rect">
            <a:avLst/>
          </a:prstGeom>
          <a:noFill/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95600" y="0"/>
            <a:ext cx="4343400" cy="9144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3200" b="1" dirty="0">
                <a:solidFill>
                  <a:srgbClr val="00B0F0"/>
                </a:solidFill>
              </a:rPr>
              <a:t>SPT RECALL HOUR</a:t>
            </a:r>
          </a:p>
        </p:txBody>
      </p:sp>
      <p:sp>
        <p:nvSpPr>
          <p:cNvPr id="8" name="Rectangle 7"/>
          <p:cNvSpPr/>
          <p:nvPr/>
        </p:nvSpPr>
        <p:spPr>
          <a:xfrm>
            <a:off x="2286000" y="1143000"/>
            <a:ext cx="5791200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Part I: Examination 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(Approximate time: 14 minutes)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Patient greeting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Medical history changes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Oral pathologic examination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Oral hygiene status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Gingival changes 		 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Reevaluation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Pocket depth changes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Mobility changes </a:t>
            </a:r>
          </a:p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Occlusal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changes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Dental caries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Restorative, prosthetic, and implant status</a:t>
            </a:r>
          </a:p>
          <a:p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  <p:sp>
        <p:nvSpPr>
          <p:cNvPr id="6" name="Left Brace 5"/>
          <p:cNvSpPr/>
          <p:nvPr/>
        </p:nvSpPr>
        <p:spPr>
          <a:xfrm>
            <a:off x="1981200" y="2743200"/>
            <a:ext cx="304800" cy="21336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/>
          <p:cNvSpPr/>
          <p:nvPr/>
        </p:nvSpPr>
        <p:spPr>
          <a:xfrm>
            <a:off x="5715000" y="2667000"/>
            <a:ext cx="381000" cy="2057400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43200" y="0"/>
            <a:ext cx="3733800" cy="9144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3200" b="1" dirty="0">
                <a:solidFill>
                  <a:srgbClr val="00B0F0"/>
                </a:solidFill>
              </a:rPr>
              <a:t>SPT RECALL HOUR</a:t>
            </a:r>
          </a:p>
        </p:txBody>
      </p:sp>
      <p:sp>
        <p:nvSpPr>
          <p:cNvPr id="8" name="Rectangle 7"/>
          <p:cNvSpPr/>
          <p:nvPr/>
        </p:nvSpPr>
        <p:spPr>
          <a:xfrm>
            <a:off x="2286000" y="1143000"/>
            <a:ext cx="5791200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0" y="747891"/>
            <a:ext cx="64008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Part II: Treatment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(Approximate time: 36 minutes)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Oral hygiene reinforcement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Scaling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Polishing </a:t>
            </a:r>
          </a:p>
          <a:p>
            <a:pPr>
              <a:lnSpc>
                <a:spcPct val="15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Chemical irrigation or site-specific antimicrobial placement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 descr="E:\spt\SPT\centella-f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905000" cy="6858000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lum bright="20000" contrast="30000"/>
          </a:blip>
          <a:srcRect/>
          <a:stretch>
            <a:fillRect/>
          </a:stretch>
        </p:blipFill>
        <p:spPr bwMode="auto">
          <a:xfrm>
            <a:off x="4724400" y="4648200"/>
            <a:ext cx="34290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 l="25600" t="48765" r="23200" b="5036"/>
          <a:stretch>
            <a:fillRect/>
          </a:stretch>
        </p:blipFill>
        <p:spPr bwMode="auto">
          <a:xfrm>
            <a:off x="7010400" y="76200"/>
            <a:ext cx="1981200" cy="23622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86600" y="2514600"/>
            <a:ext cx="1828800" cy="178117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0" y="0"/>
            <a:ext cx="4191000" cy="9144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3200" b="1" dirty="0">
                <a:solidFill>
                  <a:srgbClr val="00B0F0"/>
                </a:solidFill>
              </a:rPr>
              <a:t>SPT RECALL HOUR</a:t>
            </a:r>
          </a:p>
        </p:txBody>
      </p:sp>
      <p:sp>
        <p:nvSpPr>
          <p:cNvPr id="8" name="Rectangle 7"/>
          <p:cNvSpPr/>
          <p:nvPr/>
        </p:nvSpPr>
        <p:spPr>
          <a:xfrm>
            <a:off x="2286000" y="1143000"/>
            <a:ext cx="5791200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0" y="1219200"/>
            <a:ext cx="6248400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Part III: Report, Cleanup, and Scheduling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(Approximate time: 10 minutes)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Write report in chart.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Discuss report with patient.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Clean and disinfect operatory.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Schedule next recall visit.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Schedule further periodontal treatment.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Schedule or refer for restorative or prosthetic treatment. </a:t>
            </a:r>
          </a:p>
          <a:p>
            <a:pPr>
              <a:lnSpc>
                <a:spcPct val="15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 descr="E:\spt\SPT\centella-f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905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E:\spt\SPT\centella-f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0"/>
            <a:ext cx="8077200" cy="9144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3200" b="1" dirty="0">
                <a:solidFill>
                  <a:srgbClr val="00B0F0"/>
                </a:solidFill>
              </a:rPr>
              <a:t>Radiographic evaluation of</a:t>
            </a:r>
            <a:br>
              <a:rPr lang="en-US" sz="3200" b="1" dirty="0">
                <a:solidFill>
                  <a:srgbClr val="00B0F0"/>
                </a:solidFill>
              </a:rPr>
            </a:br>
            <a:r>
              <a:rPr lang="en-US" sz="3200" b="1" dirty="0">
                <a:solidFill>
                  <a:srgbClr val="00B0F0"/>
                </a:solidFill>
              </a:rPr>
              <a:t>periodontal disease progression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609600" y="990600"/>
            <a:ext cx="8229600" cy="58674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Radiographs should be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current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and should be based on the 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diagnostic needs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the patient and should permit proper evaluation and interpretation of the status of the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periodontium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Radiographs of diagnostic quality are necessary for these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purposes,the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judgement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of the clinician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as well as the 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degree of disease activity.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Radiographic abnormalities should be noted.</a:t>
            </a:r>
          </a:p>
          <a:p>
            <a:pPr>
              <a:lnSpc>
                <a:spcPct val="150000"/>
              </a:lnSpc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E:\spt\SPT\centella-f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19200" y="0"/>
            <a:ext cx="7162800" cy="10668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3200" b="1" dirty="0">
                <a:solidFill>
                  <a:srgbClr val="00B0F0"/>
                </a:solidFill>
              </a:rPr>
              <a:t>Radiographic evaluation of</a:t>
            </a:r>
            <a:br>
              <a:rPr lang="en-US" sz="3200" b="1" dirty="0">
                <a:solidFill>
                  <a:srgbClr val="00B0F0"/>
                </a:solidFill>
              </a:rPr>
            </a:br>
            <a:r>
              <a:rPr lang="en-US" sz="3200" b="1" dirty="0">
                <a:solidFill>
                  <a:srgbClr val="00B0F0"/>
                </a:solidFill>
              </a:rPr>
              <a:t>periodontal disease progression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066800"/>
            <a:ext cx="7696200" cy="526297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Depending on the initial severity of the case and the findings at the recall visit ,These are compared with findings on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previous radiographs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to check the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bone height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and look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for repair of osseous defects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signs of trauma from occlusion, </a:t>
            </a:r>
          </a:p>
          <a:p>
            <a:pPr>
              <a:lnSpc>
                <a:spcPct val="150000"/>
              </a:lnSpc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periapical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pathologic changes, </a:t>
            </a:r>
          </a:p>
          <a:p>
            <a:pPr>
              <a:lnSpc>
                <a:spcPct val="150000"/>
              </a:lnSpc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caries. </a:t>
            </a:r>
          </a:p>
          <a:p>
            <a:pPr>
              <a:lnSpc>
                <a:spcPct val="150000"/>
              </a:lnSpc>
            </a:pP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25" y="3709035"/>
            <a:ext cx="1857375" cy="246316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E:\spt\SPT\centella-f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4800" y="228600"/>
          <a:ext cx="8458200" cy="632459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22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64769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kern="1200" baseline="0" dirty="0"/>
                        <a:t>Radiographic Examination of Recall Patients for Supportive Periodontal Treatment 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4769">
                <a:tc>
                  <a:txBody>
                    <a:bodyPr/>
                    <a:lstStyle/>
                    <a:p>
                      <a:pPr algn="ctr"/>
                      <a:r>
                        <a:rPr lang="en-US" sz="2400" kern="1200" baseline="0" dirty="0"/>
                        <a:t>Patient Condition/Situation </a:t>
                      </a:r>
                      <a:endParaRPr lang="en-US" sz="2400" b="1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baseline="0" dirty="0"/>
                        <a:t>Type of Examination </a:t>
                      </a:r>
                      <a:endParaRPr lang="en-US" sz="2400" dirty="0"/>
                    </a:p>
                    <a:p>
                      <a:pPr algn="ctr"/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86359">
                <a:tc>
                  <a:txBody>
                    <a:bodyPr/>
                    <a:lstStyle/>
                    <a:p>
                      <a:pPr algn="ctr"/>
                      <a:r>
                        <a:rPr lang="en-US" sz="2000" kern="1200" baseline="0" dirty="0"/>
                        <a:t>Clinical caries or high-risk factors for caries. </a:t>
                      </a:r>
                      <a:endParaRPr lang="en-US" sz="2000" b="1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/>
                        <a:t>Posterior bite-wing examination at 12- to 18-month intervals. </a:t>
                      </a:r>
                    </a:p>
                    <a:p>
                      <a:pPr algn="ctr"/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8635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/>
                        <a:t>Clinical caries and no high-risk factors for caries. </a:t>
                      </a:r>
                    </a:p>
                    <a:p>
                      <a:pPr algn="ctr"/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/>
                        <a:t>Posterior bite-wing examination at 24- to 36-month intervals. </a:t>
                      </a:r>
                    </a:p>
                    <a:p>
                      <a:pPr algn="ctr"/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2342">
                <a:tc>
                  <a:txBody>
                    <a:bodyPr/>
                    <a:lstStyle/>
                    <a:p>
                      <a:pPr algn="ctr"/>
                      <a:r>
                        <a:rPr lang="en-US" sz="2000" kern="1200" baseline="0" dirty="0"/>
                        <a:t>Periodontal disease not under good control. </a:t>
                      </a:r>
                      <a:endParaRPr lang="en-US" sz="2000" b="1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/>
                        <a:t>Periapical and/or vertical bite-wing radiographs of problem areas every 12 to 24 months; full-mouth series every 3 to 5 years. </a:t>
                      </a:r>
                      <a:endParaRPr lang="en-US" sz="2000" dirty="0"/>
                    </a:p>
                    <a:p>
                      <a:pPr algn="ctr"/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E:\spt\SPT\centella-f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81000" y="76200"/>
          <a:ext cx="8458200" cy="67970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22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5553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kern="1200" baseline="0" dirty="0"/>
                        <a:t>Radiographic Examination of Recall Patients for Supportive Periodontal Treatment 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5553">
                <a:tc>
                  <a:txBody>
                    <a:bodyPr/>
                    <a:lstStyle/>
                    <a:p>
                      <a:pPr algn="ctr"/>
                      <a:r>
                        <a:rPr lang="en-US" sz="2400" kern="1200" baseline="0" dirty="0"/>
                        <a:t>Patient Condition/Situation </a:t>
                      </a:r>
                      <a:endParaRPr lang="en-US" sz="2400" b="1" kern="120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baseline="0" dirty="0"/>
                        <a:t>Type of Examination </a:t>
                      </a:r>
                      <a:endParaRPr lang="en-US" sz="2400" dirty="0"/>
                    </a:p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2836">
                <a:tc>
                  <a:txBody>
                    <a:bodyPr/>
                    <a:lstStyle/>
                    <a:p>
                      <a:r>
                        <a:rPr lang="en-US" sz="1800" b="1" kern="1200" baseline="0" dirty="0"/>
                        <a:t>History of periodontal treatment with disease under good control. </a:t>
                      </a:r>
                    </a:p>
                    <a:p>
                      <a:endParaRPr lang="en-US" sz="1800" b="0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baseline="0" dirty="0"/>
                        <a:t>Bite-wing examination every 24 to 36 months; full-mouth series every 5years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3295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/>
                        <a:t>Root form dental implants. </a:t>
                      </a:r>
                    </a:p>
                    <a:p>
                      <a:pPr algn="ctr"/>
                      <a:endParaRPr lang="en-US" sz="2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/>
                        <a:t>Periapical or vertical bite-wing radiographs at 6, 12, and 36 months after prosthetic placement, then every 36 months unless clinical problems arise. </a:t>
                      </a:r>
                      <a:endParaRPr lang="en-US" sz="2400" kern="1200" baseline="0" dirty="0"/>
                    </a:p>
                    <a:p>
                      <a:pPr algn="ctr"/>
                      <a:endParaRPr lang="en-US" sz="2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23901">
                <a:tc>
                  <a:txBody>
                    <a:bodyPr/>
                    <a:lstStyle/>
                    <a:p>
                      <a:r>
                        <a:rPr lang="en-US" sz="1800" kern="1200" baseline="0" dirty="0"/>
                        <a:t>Transfer of periodontal or implant maintenance patients. </a:t>
                      </a:r>
                      <a:endParaRPr lang="en-US" sz="1800" b="0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kern="1200" baseline="0" dirty="0"/>
                        <a:t>Full-mouth series if a current set is not available. </a:t>
                      </a:r>
                    </a:p>
                    <a:p>
                      <a:r>
                        <a:rPr lang="en-US" sz="2000" kern="1200" baseline="0" dirty="0"/>
                        <a:t>If full-mouth series has been taken within 24 months, radiographs of implants and periodontal problem areas should be taken. </a:t>
                      </a:r>
                      <a:endParaRPr lang="en-US" sz="2400" kern="1200" baseline="0" dirty="0"/>
                    </a:p>
                    <a:p>
                      <a:pPr algn="ctr"/>
                      <a:endParaRPr lang="en-US" sz="2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45057" name="Picture 1"/>
          <p:cNvPicPr>
            <a:picLocks noChangeAspect="1" noChangeArrowheads="1"/>
          </p:cNvPicPr>
          <p:nvPr/>
        </p:nvPicPr>
        <p:blipFill>
          <a:blip r:embed="rId3"/>
          <a:srcRect l="42248" r="44123"/>
          <a:stretch>
            <a:fillRect/>
          </a:stretch>
        </p:blipFill>
        <p:spPr bwMode="auto">
          <a:xfrm>
            <a:off x="2438400" y="3124200"/>
            <a:ext cx="1143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E:\spt\SPT\centella-f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828800" cy="685800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2286000" y="1143000"/>
            <a:ext cx="5791200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00B050"/>
                </a:solidFill>
              </a:rPr>
              <a:t>TREATMENT</a:t>
            </a:r>
          </a:p>
        </p:txBody>
      </p:sp>
      <p:sp>
        <p:nvSpPr>
          <p:cNvPr id="7" name="Rectangle 6"/>
          <p:cNvSpPr/>
          <p:nvPr/>
        </p:nvSpPr>
        <p:spPr>
          <a:xfrm>
            <a:off x="1295400" y="990600"/>
            <a:ext cx="7772400" cy="175432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required scaling and root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planing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are performed, followed by an oral prophylaxis 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4165600"/>
            <a:ext cx="2540000" cy="246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81400" y="4191000"/>
            <a:ext cx="24384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6" name="Picture 6" descr="Imagen 14: El correcto pulido de nuestra restauración con puntas y pastas de oxido de aluminio es indispensable, cerciorándonos de la correcta refrigeración en este paso.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16200000">
            <a:off x="6391276" y="4095749"/>
            <a:ext cx="3000375" cy="22193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E:\spt\SPT\centella-f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828800" cy="685800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2286000" y="1143000"/>
            <a:ext cx="5791200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05000" y="-152400"/>
            <a:ext cx="4876800" cy="838200"/>
          </a:xfrm>
        </p:spPr>
        <p:txBody>
          <a:bodyPr/>
          <a:lstStyle/>
          <a:p>
            <a:r>
              <a:rPr lang="en-US" b="1" dirty="0">
                <a:solidFill>
                  <a:srgbClr val="00B050"/>
                </a:solidFill>
              </a:rPr>
              <a:t>TREATMENT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0" y="567690"/>
            <a:ext cx="7772400" cy="59093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Care must be taken not to instrument normal sites with shallow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sulci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(1-3 mm deep), because studies have shown that repeated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subgingival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scaling and root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planing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in initially normal periodontal sites result in significant loss of attachment. 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                                    ….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Lindhe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J 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et al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1982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Irrigation with antimicrobial agents or placement of site-specific antimicrobial devices is performed in maintenance patients with remaining pockets.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E:\spt\SPT\centella-f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828800" cy="685800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2286000" y="1143000"/>
            <a:ext cx="5791200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-152400"/>
            <a:ext cx="9144000" cy="8382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RECURRENCE OF PERIODONTAL DISEASES</a:t>
            </a:r>
          </a:p>
        </p:txBody>
      </p:sp>
      <p:sp>
        <p:nvSpPr>
          <p:cNvPr id="9" name="Rectangle 8"/>
          <p:cNvSpPr/>
          <p:nvPr/>
        </p:nvSpPr>
        <p:spPr>
          <a:xfrm>
            <a:off x="1295400" y="685800"/>
            <a:ext cx="7848600" cy="59093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Inadequate plaque control on the part of the patient or failure to comply with recommended SPT schedules. 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decision to re-treat a periodontal patient should not be made at the preventive maintenance appointment but should be postponed for 1 to 2 weeks. Often the mouth looks much better at that time because of the resolution of edema and the resulting improved tone of the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gingiva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E:\spt\SPT\centella-f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en-IN" dirty="0"/>
              <a:t>Contents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19864"/>
            <a:ext cx="8229600" cy="45259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Introduction</a:t>
            </a:r>
          </a:p>
          <a:p>
            <a:pPr algn="just">
              <a:lnSpc>
                <a:spcPct val="15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Definition</a:t>
            </a:r>
          </a:p>
          <a:p>
            <a:pPr algn="just">
              <a:lnSpc>
                <a:spcPct val="15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Therapeutic objectives</a:t>
            </a:r>
          </a:p>
          <a:p>
            <a:pPr algn="just">
              <a:lnSpc>
                <a:spcPct val="15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SPT for gingivitis</a:t>
            </a:r>
          </a:p>
          <a:p>
            <a:pPr algn="just">
              <a:lnSpc>
                <a:spcPct val="15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SPT for periodontitis</a:t>
            </a:r>
          </a:p>
          <a:p>
            <a:pPr algn="just">
              <a:lnSpc>
                <a:spcPct val="15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Maintenance program</a:t>
            </a:r>
          </a:p>
          <a:p>
            <a:pPr algn="just">
              <a:lnSpc>
                <a:spcPct val="15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Classification Of Post Treatment Patients</a:t>
            </a:r>
          </a:p>
          <a:p>
            <a:pPr algn="just">
              <a:lnSpc>
                <a:spcPct val="150000"/>
              </a:lnSpc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Maintainence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care for patients with dental implants</a:t>
            </a:r>
          </a:p>
          <a:p>
            <a:pPr algn="just">
              <a:lnSpc>
                <a:spcPct val="15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Summary</a:t>
            </a:r>
          </a:p>
          <a:p>
            <a:pPr algn="just">
              <a:lnSpc>
                <a:spcPct val="15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References </a:t>
            </a:r>
          </a:p>
          <a:p>
            <a:pPr algn="just">
              <a:lnSpc>
                <a:spcPct val="150000"/>
              </a:lnSpc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931669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E:\spt\SPT\centella-f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364603"/>
          <a:ext cx="8229600" cy="51123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61197">
                <a:tc gridSpan="3">
                  <a:txBody>
                    <a:bodyPr/>
                    <a:lstStyle/>
                    <a:p>
                      <a:pPr algn="ctr"/>
                      <a:r>
                        <a:rPr lang="en-US" sz="2800" b="1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Recall Intervals for Various Classes of Recall Patients 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7844"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Merin</a:t>
                      </a:r>
                      <a:r>
                        <a:rPr lang="en-US" sz="2000" b="1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Classification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Characteristics </a:t>
                      </a:r>
                    </a:p>
                    <a:p>
                      <a:pPr algn="ctr"/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Recall Interval 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50160"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First year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First-year patient</a:t>
                      </a:r>
                      <a:r>
                        <a:rPr lang="en-US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routine therapy and uneventful healing.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First-year patient</a:t>
                      </a:r>
                      <a:r>
                        <a:rPr lang="en-US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difficult case with complicated prosthesis, </a:t>
                      </a:r>
                      <a:r>
                        <a:rPr lang="en-US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furcation</a:t>
                      </a:r>
                      <a:r>
                        <a:rPr lang="en-US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involvement, poor crown-to-root ratios, or questionable patient cooperation. </a:t>
                      </a:r>
                    </a:p>
                    <a:p>
                      <a:pPr algn="ctr"/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 months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1-2 months 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b="1" dirty="0">
                <a:solidFill>
                  <a:srgbClr val="00B050"/>
                </a:solidFill>
                <a:latin typeface="+mj-lt"/>
                <a:cs typeface="Times New Roman" pitchFamily="18" charset="0"/>
              </a:rPr>
              <a:t>CLASSIFICATION OF POST TREATMENT PATIENTS</a:t>
            </a:r>
            <a:endParaRPr lang="en-US" b="1" dirty="0">
              <a:solidFill>
                <a:srgbClr val="00B050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E:\spt\SPT\centella-f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0"/>
          <a:ext cx="8229600" cy="67036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39101">
                <a:tc gridSpan="3">
                  <a:txBody>
                    <a:bodyPr/>
                    <a:lstStyle/>
                    <a:p>
                      <a:pPr algn="ctr"/>
                      <a:r>
                        <a:rPr lang="en-US" sz="2800" b="1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Recall Intervals for Various Classes of Recall Patients 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5139">
                <a:tc>
                  <a:txBody>
                    <a:bodyPr/>
                    <a:lstStyle/>
                    <a:p>
                      <a:pPr algn="ctr"/>
                      <a:r>
                        <a:rPr lang="en-US" sz="2000" b="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Merin</a:t>
                      </a:r>
                      <a:r>
                        <a:rPr lang="en-US" sz="2000" b="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Classification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Characteristics </a:t>
                      </a:r>
                    </a:p>
                    <a:p>
                      <a:pPr algn="ctr"/>
                      <a:endParaRPr lang="en-US" sz="2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Recall Interval </a:t>
                      </a:r>
                      <a:endParaRPr lang="en-US" sz="2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2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19425"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Class 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Excellent results well maintained for 1 year or more.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Patient displays good oral hygiene, minimal calculus, no occlusal problems, no complicated prostheses, no remaining pockets, and no teeth with less than 50% of alveolar bone remaining. </a:t>
                      </a:r>
                    </a:p>
                    <a:p>
                      <a:pPr algn="just"/>
                      <a:endParaRPr lang="en-US" sz="2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 months to 1 year </a:t>
                      </a:r>
                    </a:p>
                    <a:p>
                      <a:pPr algn="ctr"/>
                      <a:endParaRPr lang="en-US" sz="2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:\spt\SPT\centella-f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76200"/>
          <a:ext cx="8229600" cy="6331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340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b="1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Recall Intervals for Various Classes of Recall Patients 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8172">
                <a:tc>
                  <a:txBody>
                    <a:bodyPr/>
                    <a:lstStyle/>
                    <a:p>
                      <a:pPr algn="ctr"/>
                      <a:r>
                        <a:rPr lang="en-US" sz="2000" b="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Merin</a:t>
                      </a:r>
                      <a:r>
                        <a:rPr lang="en-US" sz="2000" b="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Classification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Characteristics </a:t>
                      </a:r>
                    </a:p>
                    <a:p>
                      <a:pPr algn="ctr"/>
                      <a:endParaRPr lang="en-US" sz="2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Recall Interval </a:t>
                      </a:r>
                      <a:endParaRPr lang="en-US" sz="2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2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14745">
                <a:tc>
                  <a:txBody>
                    <a:bodyPr/>
                    <a:lstStyle/>
                    <a:p>
                      <a:r>
                        <a:rPr lang="en-US" sz="18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Class B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Generally good results maintained reasonably well for 1 year or more, but patient displays some of the following factors: </a:t>
                      </a:r>
                    </a:p>
                    <a:p>
                      <a:pPr algn="l"/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 Inconsistent or poor oral hygiene </a:t>
                      </a:r>
                    </a:p>
                    <a:p>
                      <a:pPr algn="l"/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 Heavy calculus formation </a:t>
                      </a:r>
                    </a:p>
                    <a:p>
                      <a:pPr algn="l"/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3. Systemic disease that predisposes to periodontal breakdown </a:t>
                      </a:r>
                    </a:p>
                    <a:p>
                      <a:pPr algn="l"/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4. Some remaining pockets </a:t>
                      </a:r>
                    </a:p>
                    <a:p>
                      <a:pPr algn="l"/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5. Occlusal problems </a:t>
                      </a:r>
                    </a:p>
                    <a:p>
                      <a:pPr algn="l"/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6. Complicated prostheses </a:t>
                      </a:r>
                    </a:p>
                    <a:p>
                      <a:pPr algn="l"/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7. Ongoing orthodontic therapy </a:t>
                      </a:r>
                    </a:p>
                    <a:p>
                      <a:pPr algn="l"/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8. Recurrent dental caries </a:t>
                      </a:r>
                    </a:p>
                    <a:p>
                      <a:pPr algn="l"/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9. Some teeth with less than 50% of alveolar bone support </a:t>
                      </a:r>
                    </a:p>
                    <a:p>
                      <a:pPr algn="l"/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10. Smoking </a:t>
                      </a:r>
                    </a:p>
                    <a:p>
                      <a:pPr algn="l"/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11. Positive family history or genetic test </a:t>
                      </a:r>
                    </a:p>
                    <a:p>
                      <a:pPr algn="l"/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12. More than 20% of pockets bleed on probing </a:t>
                      </a:r>
                    </a:p>
                    <a:p>
                      <a:pPr algn="ctr"/>
                      <a:endParaRPr lang="en-US" sz="2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3-4 months </a:t>
                      </a:r>
                      <a:r>
                        <a:rPr lang="en-US" sz="20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(decide on recall interval based on number and severity of negative factors) </a:t>
                      </a:r>
                      <a:endParaRPr lang="en-US" sz="2400" b="0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endParaRPr lang="en-US" sz="2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:\spt\SPT\centella-f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76200"/>
          <a:ext cx="8229600" cy="6659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340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b="1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Recall Intervals for Various Classes of Recall Patients 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4745"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Class  C </a:t>
                      </a:r>
                    </a:p>
                    <a:p>
                      <a:pPr algn="ctr"/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Generally poor results after periodontal therapy and/or several negative factors from the following list:</a:t>
                      </a:r>
                    </a:p>
                    <a:p>
                      <a:pPr algn="l"/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 Inconsistent or poor oral hygiene </a:t>
                      </a:r>
                    </a:p>
                    <a:p>
                      <a:pPr algn="l"/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 Heavy calculus formation </a:t>
                      </a:r>
                    </a:p>
                    <a:p>
                      <a:pPr algn="l"/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3. Systemic disease that predisposes to periodontal breakdown </a:t>
                      </a:r>
                    </a:p>
                    <a:p>
                      <a:pPr algn="l"/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4. Many remaining pockets </a:t>
                      </a:r>
                    </a:p>
                    <a:p>
                      <a:pPr algn="l"/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5. Occlusal problems </a:t>
                      </a:r>
                    </a:p>
                    <a:p>
                      <a:pPr algn="l"/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6. Complicated prostheses </a:t>
                      </a:r>
                    </a:p>
                    <a:p>
                      <a:pPr algn="l"/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7. Recurrent dental caries </a:t>
                      </a:r>
                    </a:p>
                    <a:p>
                      <a:pPr algn="l"/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8. Periodontal surgery</a:t>
                      </a:r>
                    </a:p>
                    <a:p>
                      <a:pPr algn="l"/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indicated but not performed for </a:t>
                      </a:r>
                      <a:r>
                        <a:rPr lang="en-US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medical,psychologic</a:t>
                      </a:r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or financial reasons </a:t>
                      </a:r>
                    </a:p>
                    <a:p>
                      <a:pPr algn="l"/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9. Many teeth with less than % of alveolar bone support </a:t>
                      </a:r>
                    </a:p>
                    <a:p>
                      <a:pPr algn="l"/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10. Condition too far advanced to be improved by periodontal surgery </a:t>
                      </a:r>
                    </a:p>
                    <a:p>
                      <a:pPr algn="l"/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11. Smoking </a:t>
                      </a:r>
                    </a:p>
                    <a:p>
                      <a:pPr algn="l"/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12. Positive family history or genetic test </a:t>
                      </a:r>
                    </a:p>
                    <a:p>
                      <a:pPr algn="l"/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13. More than 20% of pockets bleed on probing </a:t>
                      </a:r>
                    </a:p>
                    <a:p>
                      <a:pPr algn="ctr"/>
                      <a:endParaRPr lang="en-US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1-3 months (decide on recall interval based on number and severity of negative factors; consider re-treating some areas or extracting severely involved teeth)  </a:t>
                      </a:r>
                    </a:p>
                    <a:p>
                      <a:pPr algn="ctr"/>
                      <a:endParaRPr lang="en-US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32556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b="1" dirty="0">
                <a:solidFill>
                  <a:srgbClr val="00B050"/>
                </a:solidFill>
                <a:latin typeface="+mj-lt"/>
                <a:cs typeface="Times New Roman" pitchFamily="18" charset="0"/>
              </a:rPr>
              <a:t>REFERRAL OF PATIENTS TO THE PERIODONTIST</a:t>
            </a:r>
            <a:endParaRPr lang="en-US" b="1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410200"/>
          </a:xfrm>
          <a:solidFill>
            <a:srgbClr val="FFFF00"/>
          </a:solidFill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Class 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recall patients should be maintained by the general dentist, whereas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class 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patients should be maintained by the specialist . </a:t>
            </a:r>
          </a:p>
          <a:p>
            <a:pPr>
              <a:lnSpc>
                <a:spcPct val="150000"/>
              </a:lnSpc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Class B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patients can alternate recall visits between the general practitioner and the specialist .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The suggested rule is that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patient's disease should dictate whether the general practitioner or the specialist should perform the maintenance therapy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lnSpc>
                <a:spcPct val="150000"/>
              </a:lnSpc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E:\spt\SPT\centella-f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76200"/>
            <a:ext cx="8229600" cy="124936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b="1" dirty="0">
                <a:solidFill>
                  <a:srgbClr val="00B050"/>
                </a:solidFill>
                <a:latin typeface="+mj-lt"/>
                <a:cs typeface="Times New Roman" pitchFamily="18" charset="0"/>
              </a:rPr>
              <a:t>MAINTAINENCE CARE FOR PATIENTS WITH DENTAL IMPLANTS</a:t>
            </a:r>
            <a:endParaRPr lang="en-US" b="1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14400" y="1371600"/>
            <a:ext cx="8229600" cy="45259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Patients with implants are susceptible to a form of bone loss called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periimplantitis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and evidence suggests that such patients may be more prone to plaque-induced inflammation with bone loss than those with natural teeth.</a:t>
            </a:r>
          </a:p>
          <a:p>
            <a:pPr>
              <a:lnSpc>
                <a:spcPct val="150000"/>
              </a:lnSpc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                                      …..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Bauman GR 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et al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1992</a:t>
            </a:r>
            <a:endParaRPr lang="en-US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E:\spt\SPT\dental-implants.jpg"/>
          <p:cNvPicPr>
            <a:picLocks noChangeAspect="1" noChangeArrowheads="1"/>
          </p:cNvPicPr>
          <p:nvPr/>
        </p:nvPicPr>
        <p:blipFill>
          <a:blip r:embed="rId4"/>
          <a:srcRect l="3175" r="7936" b="12367"/>
          <a:stretch>
            <a:fillRect/>
          </a:stretch>
        </p:blipFill>
        <p:spPr bwMode="auto">
          <a:xfrm>
            <a:off x="0" y="4495800"/>
            <a:ext cx="2133600" cy="2362200"/>
          </a:xfrm>
          <a:prstGeom prst="rect">
            <a:avLst/>
          </a:prstGeom>
          <a:noFill/>
        </p:spPr>
      </p:pic>
      <p:pic>
        <p:nvPicPr>
          <p:cNvPr id="3078" name="Picture 6" descr="http://www.perio.org/sites/default/files/images/Perimplantitis_web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686050" y="5105400"/>
            <a:ext cx="1885950" cy="1600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E:\spt\SPT\centella-f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0"/>
            <a:ext cx="8839200" cy="6248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periimplantitis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difficult to treat, it is extremely important to treat periodontal disease before implant placement and to provide good supportive therapy with implant patients. </a:t>
            </a:r>
          </a:p>
          <a:p>
            <a:pPr>
              <a:lnSpc>
                <a:spcPct val="150000"/>
              </a:lnSpc>
              <a:buNone/>
            </a:pP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Grunder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et al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1993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Special instrumentation that will not scratch the implants are used for calculus removal on the implants. 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Acidic fluoride prophylactic agents are avoided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Nonabrasive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prophy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pastes are used.   </a:t>
            </a:r>
            <a:endParaRPr lang="en-US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9394" name="Picture 2" descr="http://www.dentalaegis.com/media/24882/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00" y="4876800"/>
            <a:ext cx="2308225" cy="2057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E:\spt\SPT\centella-f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" y="304800"/>
            <a:ext cx="8839200" cy="6248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During the phase after uncovering the implants, patients must use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ultrasoft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brushes, chemotherapeutic rinses, tartar control pastes, irrigation devices, and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yarnlike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materials to keep the implants and natural teeth clean.  </a:t>
            </a:r>
            <a:endParaRPr lang="en-US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7345" name="Picture 1" descr="E:\spt\SPT\figure_4b_lg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71975" y="4038600"/>
            <a:ext cx="4238625" cy="26717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E:\spt\SPT\centella-f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en-IN" dirty="0"/>
              <a:t>SUMMARY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19864"/>
            <a:ext cx="8229600" cy="45259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Periodic recall visits form the foundation of a meaningful long term prevention program. “Prevention is better than cure”</a:t>
            </a:r>
          </a:p>
        </p:txBody>
      </p:sp>
    </p:spTree>
    <p:extLst>
      <p:ext uri="{BB962C8B-B14F-4D97-AF65-F5344CB8AC3E}">
        <p14:creationId xmlns:p14="http://schemas.microsoft.com/office/powerpoint/2010/main" val="97898414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E:\spt\SPT\centella-f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en-IN" dirty="0"/>
              <a:t>REFREENCES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19864"/>
            <a:ext cx="8229600" cy="45259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-US" sz="2800" dirty="0"/>
              <a:t>Newman MG, Takei HH, </a:t>
            </a:r>
            <a:r>
              <a:rPr lang="en-US" sz="2800" dirty="0" err="1"/>
              <a:t>Klokkevold</a:t>
            </a:r>
            <a:r>
              <a:rPr lang="en-US" sz="2800" dirty="0"/>
              <a:t> PR, Carranza FA. Carranza’s clinical periodontology, 10th ed. Saunders Elsevier; 2007.</a:t>
            </a:r>
          </a:p>
          <a:p>
            <a:pPr algn="just"/>
            <a:r>
              <a:rPr lang="en-US" sz="2800" dirty="0" err="1"/>
              <a:t>Lindhe</a:t>
            </a:r>
            <a:r>
              <a:rPr lang="en-US" sz="2800" dirty="0"/>
              <a:t> J, Lang NP and </a:t>
            </a:r>
            <a:r>
              <a:rPr lang="en-US" sz="2800" dirty="0" err="1"/>
              <a:t>Karring</a:t>
            </a:r>
            <a:r>
              <a:rPr lang="en-US" sz="2800" dirty="0"/>
              <a:t> T. Clinical Periodontology and Implant Dentistry. 6th ed. Oxford (UK): Blackwell Publishing Ltd.; 2015.</a:t>
            </a:r>
          </a:p>
          <a:p>
            <a:pPr algn="just"/>
            <a:r>
              <a:rPr lang="en-US" sz="2800" dirty="0"/>
              <a:t>Newman MG, Takei HH, </a:t>
            </a:r>
            <a:r>
              <a:rPr lang="en-US" sz="2800" dirty="0" err="1"/>
              <a:t>Klokkevold</a:t>
            </a:r>
            <a:r>
              <a:rPr lang="en-US" sz="2800" dirty="0"/>
              <a:t> PR, Carranza FA. Carranza’s clinical periodontology, 13th ed. Saunders Elsevier; 2018.</a:t>
            </a:r>
          </a:p>
          <a:p>
            <a:pPr algn="just">
              <a:lnSpc>
                <a:spcPct val="150000"/>
              </a:lnSpc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011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E:\spt\SPT\centella-f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5105400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>
                <a:solidFill>
                  <a:srgbClr val="00B050"/>
                </a:solidFill>
              </a:rPr>
              <a:t>INTRODUCTION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" y="1371600"/>
            <a:ext cx="8991600" cy="5334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ü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Chronic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periodontitis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is an infectious disease</a:t>
            </a:r>
          </a:p>
          <a:p>
            <a:pPr algn="just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caused by an opportunistic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microflora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The infection triggers host inflammatory </a:t>
            </a:r>
          </a:p>
          <a:p>
            <a:pPr algn="just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responses resulting in the destruction of the tooth supporting tissues.</a:t>
            </a:r>
          </a:p>
          <a:p>
            <a:pPr algn="just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Untreated chronic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periodontitis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has been described</a:t>
            </a:r>
          </a:p>
          <a:p>
            <a:pPr algn="just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as a slowly progressive disease affecting</a:t>
            </a:r>
          </a:p>
          <a:p>
            <a:pPr algn="just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individual teeth or tooth sites, showing evidence of</a:t>
            </a:r>
          </a:p>
          <a:p>
            <a:pPr algn="just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periods of stability and periods of progression.</a:t>
            </a:r>
          </a:p>
        </p:txBody>
      </p:sp>
      <p:pic>
        <p:nvPicPr>
          <p:cNvPr id="2050" name="Picture 2" descr="E:\spt\SPT\periodontal-diseas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2800" y="76200"/>
            <a:ext cx="1981200" cy="2362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E:\spt\SPT\centella-f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" y="533400"/>
            <a:ext cx="8763000" cy="44958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The maintenance phase of periodontal treatment starts immediately after the completion of Phase I therapy.</a:t>
            </a:r>
          </a:p>
          <a:p>
            <a:pPr algn="just">
              <a:lnSpc>
                <a:spcPct val="15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While the patient is in the maintenance phase, the necessary surgical and restorative procedures are performed. </a:t>
            </a:r>
          </a:p>
          <a:p>
            <a:pPr algn="just">
              <a:lnSpc>
                <a:spcPct val="15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This ensures that all areas of the mouth retain the degree of health attained after Phase I therapy. </a:t>
            </a:r>
          </a:p>
          <a:p>
            <a:pPr algn="just">
              <a:lnSpc>
                <a:spcPct val="150000"/>
              </a:lnSpc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9157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/>
              <a:t>INCORRECT SEQUENCE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4294967295"/>
          </p:nvPr>
        </p:nvGraphicFramePr>
        <p:xfrm>
          <a:off x="304800" y="960437"/>
          <a:ext cx="8229600" cy="5668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/>
              <a:t>CORRECT SEQUENCE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685800" y="3911600"/>
          <a:ext cx="8153400" cy="264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3124200" y="762000"/>
            <a:ext cx="2362200" cy="9144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PHASE-I</a:t>
            </a:r>
          </a:p>
        </p:txBody>
      </p:sp>
      <p:sp>
        <p:nvSpPr>
          <p:cNvPr id="8" name="Rectangle 7"/>
          <p:cNvSpPr/>
          <p:nvPr/>
        </p:nvSpPr>
        <p:spPr>
          <a:xfrm>
            <a:off x="2971800" y="2286000"/>
            <a:ext cx="27432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REEVALUATION</a:t>
            </a:r>
          </a:p>
        </p:txBody>
      </p:sp>
      <p:sp>
        <p:nvSpPr>
          <p:cNvPr id="9" name="Down Arrow 8"/>
          <p:cNvSpPr/>
          <p:nvPr/>
        </p:nvSpPr>
        <p:spPr>
          <a:xfrm>
            <a:off x="4114800" y="1676400"/>
            <a:ext cx="332232" cy="53340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own Arrow 9"/>
          <p:cNvSpPr/>
          <p:nvPr/>
        </p:nvSpPr>
        <p:spPr>
          <a:xfrm>
            <a:off x="4191000" y="3200400"/>
            <a:ext cx="381000" cy="60960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E:\spt\SPT\centella-f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19400" y="0"/>
            <a:ext cx="3581400" cy="8382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>
                <a:solidFill>
                  <a:srgbClr val="00B050"/>
                </a:solidFill>
              </a:rPr>
              <a:t>DEFINITION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60198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Procedures performed at selected intervals to assist the periodontal patient in maintaining oral health. </a:t>
            </a:r>
          </a:p>
          <a:p>
            <a:pPr>
              <a:lnSpc>
                <a:spcPct val="150000"/>
              </a:lnSpc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As part of periodontal therapy, an interval is established for periodic ongoing care.</a:t>
            </a:r>
          </a:p>
          <a:p>
            <a:pPr>
              <a:lnSpc>
                <a:spcPct val="150000"/>
              </a:lnSpc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…..Glossary of periodontal Terms</a:t>
            </a:r>
          </a:p>
        </p:txBody>
      </p:sp>
      <p:sp>
        <p:nvSpPr>
          <p:cNvPr id="6" name="Rectangle 5"/>
          <p:cNvSpPr/>
          <p:nvPr/>
        </p:nvSpPr>
        <p:spPr>
          <a:xfrm>
            <a:off x="762000" y="4819471"/>
            <a:ext cx="7848600" cy="16879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Supportive periodontal treatment is the phase of periodontal therapy during which periodontal diseases&amp; conditions are monitored and etiological factors reduced or eliminated.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E:\spt\SPT\centella-f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52600" y="76200"/>
            <a:ext cx="5715000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>
                <a:solidFill>
                  <a:srgbClr val="00B050"/>
                </a:solidFill>
              </a:rPr>
              <a:t>AIMS &amp; OBJECTIVES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aim of this treatment is the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prevention of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reinfection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&amp; disease recurrence. </a:t>
            </a:r>
          </a:p>
          <a:p>
            <a:pPr algn="just">
              <a:lnSpc>
                <a:spcPct val="15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For each individual patient a recall system must be designed that includes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(1) assessment of deepened sites with bleeding on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probing, 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(2) instrumentation of such sites, 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(3)fluoride application for the prevention of dental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caries.</a:t>
            </a:r>
          </a:p>
          <a:p>
            <a:pPr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5065</TotalTime>
  <Words>2229</Words>
  <Application>Microsoft Office PowerPoint</Application>
  <PresentationFormat>On-screen Show (4:3)</PresentationFormat>
  <Paragraphs>340</Paragraphs>
  <Slides>39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6" baseType="lpstr">
      <vt:lpstr>Arial</vt:lpstr>
      <vt:lpstr>Calibri</vt:lpstr>
      <vt:lpstr>Forte</vt:lpstr>
      <vt:lpstr>Times New Roman</vt:lpstr>
      <vt:lpstr>Wingdings</vt:lpstr>
      <vt:lpstr>Wingdings 3</vt:lpstr>
      <vt:lpstr>Office Theme</vt:lpstr>
      <vt:lpstr>SUPPORTIVE PERIODONTAL THERAPY</vt:lpstr>
      <vt:lpstr>SPECIFIC LEARNING OBJECTIVES</vt:lpstr>
      <vt:lpstr>Contents </vt:lpstr>
      <vt:lpstr>INTRODUCTION</vt:lpstr>
      <vt:lpstr>PowerPoint Presentation</vt:lpstr>
      <vt:lpstr>INCORRECT SEQUENCE</vt:lpstr>
      <vt:lpstr>CORRECT SEQUENCE</vt:lpstr>
      <vt:lpstr>DEFINITION</vt:lpstr>
      <vt:lpstr>AIMS &amp; OBJECTIVES</vt:lpstr>
      <vt:lpstr>THERAPEUTIC OBJECTIVES</vt:lpstr>
      <vt:lpstr>THERAPEUTIC OBJECTIVES</vt:lpstr>
      <vt:lpstr>Supportive Periodontal Therapy for patients with gingivitis</vt:lpstr>
      <vt:lpstr>PowerPoint Presentation</vt:lpstr>
      <vt:lpstr>PowerPoint Presentation</vt:lpstr>
      <vt:lpstr>Supportive Periodontal Therapy for patients with PERIODONTITIS</vt:lpstr>
      <vt:lpstr>PowerPoint Presentation</vt:lpstr>
      <vt:lpstr>MAINTENANCE PROGRAM</vt:lpstr>
      <vt:lpstr>SPT RECALL HOUR</vt:lpstr>
      <vt:lpstr>PowerPoint Presentation</vt:lpstr>
      <vt:lpstr>SPT RECALL HOUR</vt:lpstr>
      <vt:lpstr>SPT RECALL HOUR</vt:lpstr>
      <vt:lpstr>SPT RECALL HOUR</vt:lpstr>
      <vt:lpstr>Radiographic evaluation of periodontal disease progression</vt:lpstr>
      <vt:lpstr>Radiographic evaluation of periodontal disease progression</vt:lpstr>
      <vt:lpstr>PowerPoint Presentation</vt:lpstr>
      <vt:lpstr>PowerPoint Presentation</vt:lpstr>
      <vt:lpstr>TREATMENT</vt:lpstr>
      <vt:lpstr>TREATMENT</vt:lpstr>
      <vt:lpstr>RECURRENCE OF PERIODONTAL DISEASES</vt:lpstr>
      <vt:lpstr>CLASSIFICATION OF POST TREATMENT PATIENTS</vt:lpstr>
      <vt:lpstr>PowerPoint Presentation</vt:lpstr>
      <vt:lpstr>PowerPoint Presentation</vt:lpstr>
      <vt:lpstr>PowerPoint Presentation</vt:lpstr>
      <vt:lpstr>REFERRAL OF PATIENTS TO THE PERIODONTIST</vt:lpstr>
      <vt:lpstr>MAINTAINENCE CARE FOR PATIENTS WITH DENTAL IMPLANTS</vt:lpstr>
      <vt:lpstr>PowerPoint Presentation</vt:lpstr>
      <vt:lpstr>PowerPoint Presentation</vt:lpstr>
      <vt:lpstr>SUMMARY</vt:lpstr>
      <vt:lpstr>REFREENCES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saswati mohanty</cp:lastModifiedBy>
  <cp:revision>306</cp:revision>
  <dcterms:created xsi:type="dcterms:W3CDTF">2006-08-16T00:00:00Z</dcterms:created>
  <dcterms:modified xsi:type="dcterms:W3CDTF">2022-07-06T09:15:05Z</dcterms:modified>
</cp:coreProperties>
</file>